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934" r:id="rId2"/>
    <p:sldId id="1244" r:id="rId3"/>
    <p:sldId id="1284" r:id="rId4"/>
    <p:sldId id="1305" r:id="rId5"/>
    <p:sldId id="1303" r:id="rId6"/>
    <p:sldId id="1306" r:id="rId7"/>
    <p:sldId id="1302" r:id="rId8"/>
    <p:sldId id="1307" r:id="rId9"/>
    <p:sldId id="1304" r:id="rId10"/>
    <p:sldId id="1308" r:id="rId11"/>
    <p:sldId id="1285" r:id="rId12"/>
    <p:sldId id="1309" r:id="rId13"/>
    <p:sldId id="1310" r:id="rId14"/>
    <p:sldId id="1311" r:id="rId15"/>
    <p:sldId id="1312" r:id="rId16"/>
    <p:sldId id="1313" r:id="rId17"/>
    <p:sldId id="1286" r:id="rId18"/>
    <p:sldId id="1316" r:id="rId19"/>
    <p:sldId id="1314" r:id="rId20"/>
    <p:sldId id="1317" r:id="rId21"/>
    <p:sldId id="1315" r:id="rId22"/>
    <p:sldId id="1318" r:id="rId23"/>
    <p:sldId id="1274" r:id="rId24"/>
    <p:sldId id="1275" r:id="rId2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  <a:srgbClr val="BBE0E3"/>
    <a:srgbClr val="99CC00"/>
    <a:srgbClr val="F2C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4" autoAdjust="0"/>
    <p:restoredTop sz="94660"/>
  </p:normalViewPr>
  <p:slideViewPr>
    <p:cSldViewPr>
      <p:cViewPr varScale="1">
        <p:scale>
          <a:sx n="60" d="100"/>
          <a:sy n="60" d="100"/>
        </p:scale>
        <p:origin x="42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6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5E4E5E9A-50C2-4DA9-8DF7-5B5E48A67E0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971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9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F9DB5DA6-CA08-4378-931A-F955DD906E0F}" type="slidenum">
              <a:rPr lang="en-GB" sz="1200"/>
              <a:pPr algn="r">
                <a:spcBef>
                  <a:spcPct val="0"/>
                </a:spcBef>
              </a:pPr>
              <a:t>1</a:t>
            </a:fld>
            <a:endParaRPr lang="en-GB" sz="1200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</a:pPr>
            <a:endParaRPr lang="nl-NL" sz="2800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923288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10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140154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11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1181650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12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8398858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13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285795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14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6473843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15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3665995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16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1690970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17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3164576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18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0976967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19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045206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F4F13F40-153E-4AC1-A4D5-BA5C8B160033}" type="slidenum">
              <a:rPr lang="nl-NL" sz="1200"/>
              <a:pPr algn="r">
                <a:spcBef>
                  <a:spcPct val="0"/>
                </a:spcBef>
              </a:pPr>
              <a:t>2</a:t>
            </a:fld>
            <a:endParaRPr lang="nl-NL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8210602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20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8112935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21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3150895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22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8437418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DBB88E3-A3B2-480A-901A-ACF07DF55E95}" type="slidenum">
              <a:rPr lang="nl-NL" sz="1200"/>
              <a:pPr algn="r">
                <a:spcBef>
                  <a:spcPct val="0"/>
                </a:spcBef>
              </a:pPr>
              <a:t>23</a:t>
            </a:fld>
            <a:endParaRPr lang="nl-NL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4963831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DBB88E3-A3B2-480A-901A-ACF07DF55E95}" type="slidenum">
              <a:rPr lang="nl-NL" sz="1200"/>
              <a:pPr algn="r">
                <a:spcBef>
                  <a:spcPct val="0"/>
                </a:spcBef>
              </a:pPr>
              <a:t>24</a:t>
            </a:fld>
            <a:endParaRPr lang="nl-NL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999983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3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235781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4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434113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5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647788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6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292166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7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663896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8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116381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9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209878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9C5C3-D870-4F72-A457-7C01E2357E2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C0D06-1B21-4B64-B581-ED2B0644E7A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1D4D8-9A39-43D9-BFEB-7332AAAA97D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9D83C-8A90-46B3-999D-C71CC737495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E84C-F86A-4F77-8B68-199EE488B13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5C643-9227-4526-A7C8-C0F4D738935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16EDA-3308-4336-8E55-D04AFE6CD19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797FA-8F3F-4BFB-961A-34F5A098FEE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E03B3-BE89-4729-8B4E-75598830326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D5A8C-5BE2-42BD-B2CD-07E9AF0AD4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98139-4847-4C26-A478-D81A8FDA87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CE374-44AC-4887-8A03-D591A51276C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5EB4-2050-40F6-A90B-F5D0B73B5FD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B067F-8D6B-44CB-AD53-9E719EB9212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61AB042F-43E4-4792-AF69-43B8A7C7D2A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908050"/>
            <a:ext cx="8135937" cy="2668588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sz="12100" dirty="0" smtClean="0"/>
              <a:t>Verder met Bridge</a:t>
            </a:r>
            <a:r>
              <a:rPr lang="en-GB" sz="4800" dirty="0" smtClean="0"/>
              <a:t/>
            </a:r>
            <a:br>
              <a:rPr lang="en-GB" sz="4800" dirty="0" smtClean="0"/>
            </a:br>
            <a:endParaRPr lang="en-GB" sz="4800" dirty="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800850" cy="2423120"/>
          </a:xfrm>
        </p:spPr>
        <p:txBody>
          <a:bodyPr/>
          <a:lstStyle/>
          <a:p>
            <a:pPr marL="0" indent="0" algn="ctr" eaLnBrk="1" hangingPunct="1"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800" dirty="0" smtClean="0"/>
          </a:p>
          <a:p>
            <a:pPr marL="0" indent="0" algn="ctr" eaLnBrk="1" hangingPunct="1">
              <a:spcBef>
                <a:spcPts val="9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err="1" smtClean="0"/>
              <a:t>Hoofdstuk</a:t>
            </a:r>
            <a:r>
              <a:rPr lang="en-GB" dirty="0" smtClean="0"/>
              <a:t> 6</a:t>
            </a:r>
          </a:p>
          <a:p>
            <a:pPr marL="0" indent="0" algn="ctr" eaLnBrk="1" hangingPunct="1">
              <a:spcBef>
                <a:spcPts val="9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nl-NL" dirty="0"/>
              <a:t>De Multi </a:t>
            </a:r>
            <a:r>
              <a:rPr lang="en-GB" altLang="nl-NL" dirty="0" smtClean="0"/>
              <a:t>2</a:t>
            </a:r>
            <a:r>
              <a:rPr lang="nl-NL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en-GB" altLang="nl-NL" dirty="0" smtClean="0"/>
              <a:t>-</a:t>
            </a:r>
            <a:r>
              <a:rPr lang="en-GB" altLang="nl-NL" dirty="0"/>
              <a:t>opening</a:t>
            </a:r>
          </a:p>
          <a:p>
            <a:pPr marL="0" indent="0" algn="ctr" eaLnBrk="1" hangingPunct="1">
              <a:spcBef>
                <a:spcPts val="9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/>
              <a:t>UITWERKING TOETS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835696" y="6541800"/>
            <a:ext cx="6481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nl-NL" sz="1200" b="1" dirty="0">
                <a:solidFill>
                  <a:schemeClr val="folHlink"/>
                </a:solidFill>
              </a:rPr>
              <a:t>versie </a:t>
            </a:r>
            <a:r>
              <a:rPr lang="nl-NL" sz="1200" b="1" dirty="0" smtClean="0">
                <a:solidFill>
                  <a:schemeClr val="folHlink"/>
                </a:solidFill>
              </a:rPr>
              <a:t>27-03-2015</a:t>
            </a:r>
            <a:endParaRPr lang="nl-NL" sz="28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676456" y="6524625"/>
            <a:ext cx="35957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1200" b="1" dirty="0" smtClean="0">
                <a:solidFill>
                  <a:schemeClr val="folHlink"/>
                </a:solidFill>
              </a:rPr>
              <a:t>V</a:t>
            </a:r>
            <a:endParaRPr lang="nl-NL" altLang="nl-NL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1d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/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MS Gothic" pitchFamily="49" charset="-128"/>
                          <a:cs typeface="+mn-cs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lang="nl-NL" sz="2400" kern="1200" dirty="0" smtClean="0">
                        <a:solidFill>
                          <a:srgbClr val="FF0000"/>
                        </a:solidFill>
                        <a:latin typeface="Arial" charset="0"/>
                        <a:ea typeface="MS Gothic" pitchFamily="49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1115616" y="3697198"/>
            <a:ext cx="3384376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18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semi-</a:t>
            </a:r>
            <a:r>
              <a:rPr lang="nl-NL" sz="2400" dirty="0" err="1" smtClean="0"/>
              <a:t>forcing</a:t>
            </a:r>
            <a:r>
              <a:rPr lang="nl-NL" sz="2400" dirty="0" smtClean="0"/>
              <a:t> in</a:t>
            </a:r>
            <a:r>
              <a:rPr lang="nl-NL" sz="2400" dirty="0">
                <a:ea typeface="MS Gothic" pitchFamily="49" charset="-128"/>
              </a:rPr>
              <a:t> ♣</a:t>
            </a:r>
            <a:r>
              <a:rPr lang="nl-NL" sz="2400" dirty="0" smtClean="0"/>
              <a:t> = J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2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88232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6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H V 5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7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A H V 6 4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7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2a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973555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65988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</a:t>
            </a:r>
            <a:r>
              <a:rPr lang="nl-NL" sz="2400" dirty="0" smtClean="0"/>
              <a:t>V 8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8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9 </a:t>
            </a:r>
            <a:r>
              <a:rPr lang="nl-NL" sz="2400" dirty="0" smtClean="0">
                <a:ea typeface="MS Gothic" pitchFamily="49" charset="-128"/>
              </a:rPr>
              <a:t>7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B 10 9 8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560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2a</a:t>
            </a:r>
            <a:endParaRPr lang="nl-NL" sz="2400" u="sng" dirty="0"/>
          </a:p>
        </p:txBody>
      </p:sp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2828968" y="3676403"/>
            <a:ext cx="2679136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17</a:t>
            </a:r>
            <a:endParaRPr lang="nl-NL" sz="2400" dirty="0"/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betekenis 2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/>
              <a:t>= ?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2SA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5508104" y="4406057"/>
            <a:ext cx="3536274" cy="830997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west heeft waarschijnlijk </a:t>
            </a:r>
          </a:p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een zwakke 2 in 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>
                <a:ea typeface="MS Gothic" pitchFamily="49" charset="-128"/>
              </a:rPr>
              <a:t>of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sz="2400" dirty="0">
              <a:ea typeface="MS Gothic" pitchFamily="49" charset="-128"/>
            </a:endParaRPr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953211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65988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</a:t>
            </a:r>
            <a:r>
              <a:rPr lang="nl-NL" sz="2400" dirty="0" smtClean="0"/>
              <a:t>V 8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8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9 </a:t>
            </a:r>
            <a:r>
              <a:rPr lang="nl-NL" sz="2400" dirty="0" smtClean="0">
                <a:ea typeface="MS Gothic" pitchFamily="49" charset="-128"/>
              </a:rPr>
              <a:t>7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B 10 9 8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622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13327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B </a:t>
            </a:r>
            <a:r>
              <a:rPr lang="nl-NL" sz="2400" dirty="0" smtClean="0"/>
              <a:t>9 3 2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H 5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10 6 4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A 8 6 5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895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889007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B </a:t>
            </a:r>
            <a:r>
              <a:rPr lang="nl-NL" sz="2400" dirty="0" smtClean="0"/>
              <a:t>9 3 2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5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10 6 4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8 6 5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2828968" y="3676403"/>
            <a:ext cx="2679136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8</a:t>
            </a:r>
            <a:endParaRPr lang="nl-NL" sz="2400" dirty="0"/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betekenis 2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/>
              <a:t>= ?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>
                <a:ea typeface="MS Gothic" pitchFamily="49" charset="-128"/>
                <a:sym typeface="Wingdings" pitchFamily="2" charset="2"/>
              </a:rPr>
              <a:t> </a:t>
            </a:r>
            <a:r>
              <a:rPr lang="nl-NL" sz="2400" dirty="0" smtClean="0">
                <a:ea typeface="MS Gothic" pitchFamily="49" charset="-128"/>
              </a:rPr>
              <a:t>2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sz="2400" dirty="0">
              <a:solidFill>
                <a:srgbClr val="FF0000"/>
              </a:solidFill>
              <a:ea typeface="MS Gothic" pitchFamily="49" charset="-128"/>
            </a:endParaRPr>
          </a:p>
        </p:txBody>
      </p:sp>
      <p:sp>
        <p:nvSpPr>
          <p:cNvPr id="16" name="Text Box 41"/>
          <p:cNvSpPr txBox="1">
            <a:spLocks noChangeArrowheads="1"/>
          </p:cNvSpPr>
          <p:nvPr/>
        </p:nvSpPr>
        <p:spPr bwMode="auto">
          <a:xfrm>
            <a:off x="2828968" y="4876732"/>
            <a:ext cx="5415440" cy="830997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als west een zwakke 2 in 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>
                <a:ea typeface="MS Gothic" pitchFamily="49" charset="-128"/>
              </a:rPr>
              <a:t>of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ea typeface="MS Gothic" pitchFamily="49" charset="-128"/>
              </a:rPr>
              <a:t> heeft, </a:t>
            </a:r>
          </a:p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is het 2-niveau hoog genoeg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282260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642938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</a:t>
            </a:r>
            <a:r>
              <a:rPr lang="nl-NL" sz="2400" dirty="0" smtClean="0"/>
              <a:t>8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B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10 8 4 2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A V B 9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759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125981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9 8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B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10 8 4 2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A V B 9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2828968" y="3676403"/>
            <a:ext cx="2679136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14</a:t>
            </a:r>
            <a:endParaRPr lang="nl-NL" sz="2400" dirty="0"/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betekenis 2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/>
              <a:t>= ?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2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/>
              <a:t> </a:t>
            </a:r>
            <a:endParaRPr lang="nl-NL" sz="2000" dirty="0">
              <a:solidFill>
                <a:srgbClr val="FF0000"/>
              </a:solidFill>
            </a:endParaRPr>
          </a:p>
        </p:txBody>
      </p:sp>
      <p:sp>
        <p:nvSpPr>
          <p:cNvPr id="16" name="Text Box 41"/>
          <p:cNvSpPr txBox="1">
            <a:spLocks noChangeArrowheads="1"/>
          </p:cNvSpPr>
          <p:nvPr/>
        </p:nvSpPr>
        <p:spPr bwMode="auto">
          <a:xfrm>
            <a:off x="2828968" y="4876732"/>
            <a:ext cx="5271424" cy="1569660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als west een zwakke 2 in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ea typeface="MS Gothic" pitchFamily="49" charset="-128"/>
              </a:rPr>
              <a:t> heeft, </a:t>
            </a:r>
          </a:p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is het 2-niveau hoog genoeg.</a:t>
            </a:r>
          </a:p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met zwakke 2 in 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ea typeface="MS Gothic" pitchFamily="49" charset="-128"/>
              </a:rPr>
              <a:t>  is 3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ea typeface="MS Gothic" pitchFamily="49" charset="-128"/>
              </a:rPr>
              <a:t> of 4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ea typeface="MS Gothic" pitchFamily="49" charset="-128"/>
              </a:rPr>
              <a:t> kansrijk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7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601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3a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547494"/>
              </p:ext>
            </p:extLst>
          </p:nvPr>
        </p:nvGraphicFramePr>
        <p:xfrm>
          <a:off x="1042988" y="2636838"/>
          <a:ext cx="3467100" cy="13716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4680334" y="3059409"/>
            <a:ext cx="1259818" cy="461665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forcing</a:t>
            </a:r>
            <a:endParaRPr lang="nl-NL" sz="24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61356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</a:t>
            </a:r>
            <a:r>
              <a:rPr lang="nl-NL" sz="2400" dirty="0" smtClean="0"/>
              <a:t>8 3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V B 7 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7 6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921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3a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811642"/>
              </p:ext>
            </p:extLst>
          </p:nvPr>
        </p:nvGraphicFramePr>
        <p:xfrm>
          <a:off x="1042988" y="2636838"/>
          <a:ext cx="3467100" cy="13716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/>
                        <a:t>♠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4680334" y="3059409"/>
            <a:ext cx="1259818" cy="461665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forcing</a:t>
            </a:r>
            <a:endParaRPr lang="nl-NL" sz="2400" dirty="0"/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1043608" y="4176107"/>
            <a:ext cx="2160240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10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range = max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3♠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3169777" y="4895677"/>
            <a:ext cx="4104456" cy="461665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maximaal met een 6-kaart 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7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61356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</a:t>
            </a:r>
            <a:r>
              <a:rPr lang="nl-NL" sz="2400" dirty="0" smtClean="0"/>
              <a:t>8 3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V B 7 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7 6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8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097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3b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143027"/>
              </p:ext>
            </p:extLst>
          </p:nvPr>
        </p:nvGraphicFramePr>
        <p:xfrm>
          <a:off x="1042988" y="2636838"/>
          <a:ext cx="3467100" cy="13716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4680334" y="3059409"/>
            <a:ext cx="1259818" cy="461665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forcing</a:t>
            </a:r>
            <a:endParaRPr lang="nl-NL" sz="24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16224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/>
              <a:t> V B 9 6 4 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H 8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7 4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6 2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752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kstvak 5"/>
          <p:cNvSpPr txBox="1">
            <a:spLocks noChangeArrowheads="1"/>
          </p:cNvSpPr>
          <p:nvPr/>
        </p:nvSpPr>
        <p:spPr bwMode="auto">
          <a:xfrm>
            <a:off x="2465291" y="2132856"/>
            <a:ext cx="4896544" cy="1069524"/>
          </a:xfrm>
          <a:prstGeom prst="rect">
            <a:avLst/>
          </a:prstGeom>
          <a:solidFill>
            <a:srgbClr val="F3C489"/>
          </a:solidFill>
          <a:ln w="38100">
            <a:solidFill>
              <a:srgbClr val="D22228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800" dirty="0" smtClean="0">
                <a:sym typeface="Wingdings" pitchFamily="2" charset="2"/>
              </a:rPr>
              <a:t>TOETS VmB-6.91</a:t>
            </a:r>
          </a:p>
          <a:p>
            <a:pPr marL="0" indent="0" algn="ctr" eaLnBrk="1" hangingPunct="1">
              <a:spcBef>
                <a:spcPts val="9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nl-NL" sz="2800" dirty="0" smtClean="0"/>
              <a:t>DE MULTI 2</a:t>
            </a:r>
            <a:r>
              <a:rPr lang="nl-NL" sz="28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en-GB" altLang="nl-NL" sz="2800" dirty="0" smtClean="0"/>
              <a:t>-OPENING</a:t>
            </a:r>
            <a:endParaRPr lang="en-GB" altLang="nl-NL" sz="2800" dirty="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67268" name="Tekstvak 5"/>
          <p:cNvSpPr txBox="1">
            <a:spLocks noChangeArrowheads="1"/>
          </p:cNvSpPr>
          <p:nvPr/>
        </p:nvSpPr>
        <p:spPr bwMode="auto">
          <a:xfrm>
            <a:off x="4273937" y="4183343"/>
            <a:ext cx="3118173" cy="523220"/>
          </a:xfrm>
          <a:prstGeom prst="rect">
            <a:avLst/>
          </a:prstGeom>
          <a:solidFill>
            <a:srgbClr val="F3C489"/>
          </a:solidFill>
          <a:ln w="38100">
            <a:solidFill>
              <a:srgbClr val="D22228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 dirty="0" smtClean="0"/>
              <a:t>UITWERKING</a:t>
            </a:r>
            <a:endParaRPr lang="nl-NL" sz="2400" dirty="0"/>
          </a:p>
        </p:txBody>
      </p:sp>
      <p:pic>
        <p:nvPicPr>
          <p:cNvPr id="2672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3753" y="4309814"/>
            <a:ext cx="857250" cy="857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2294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49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3b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204550"/>
              </p:ext>
            </p:extLst>
          </p:nvPr>
        </p:nvGraphicFramePr>
        <p:xfrm>
          <a:off x="1042988" y="2636838"/>
          <a:ext cx="3467100" cy="13716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4680334" y="3059409"/>
            <a:ext cx="1259818" cy="461665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forcing</a:t>
            </a:r>
            <a:endParaRPr lang="nl-NL" sz="24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16224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/>
              <a:t> V B 9 6 4 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H 8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7 4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6 2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1043608" y="4176107"/>
            <a:ext cx="2160240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6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range = min</a:t>
            </a:r>
          </a:p>
          <a:p>
            <a:pPr lvl="0"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3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sz="2400" dirty="0"/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3169777" y="4895677"/>
            <a:ext cx="4104456" cy="461665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ea typeface="MS Gothic" pitchFamily="49" charset="-128"/>
              </a:rPr>
              <a:t>minimaal met een 6-kaart </a:t>
            </a:r>
            <a:r>
              <a:rPr lang="nl-NL" sz="2400" dirty="0"/>
              <a:t>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7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935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3c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93457"/>
              </p:ext>
            </p:extLst>
          </p:nvPr>
        </p:nvGraphicFramePr>
        <p:xfrm>
          <a:off x="1042988" y="2636838"/>
          <a:ext cx="3467100" cy="13716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4680334" y="3059409"/>
            <a:ext cx="1259818" cy="461665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forcing</a:t>
            </a:r>
            <a:endParaRPr lang="nl-NL" sz="24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16224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9 8 3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8 7 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8 7 6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009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3c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633218"/>
              </p:ext>
            </p:extLst>
          </p:nvPr>
        </p:nvGraphicFramePr>
        <p:xfrm>
          <a:off x="1042988" y="2636838"/>
          <a:ext cx="3467100" cy="13716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</a:t>
                      </a:r>
                      <a:r>
                        <a:rPr lang="nl-NL" sz="2400" dirty="0" smtClean="0">
                          <a:ea typeface="MS Gothic" pitchFamily="49" charset="-128"/>
                        </a:rPr>
                        <a:t> 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4680334" y="3059409"/>
            <a:ext cx="1259818" cy="461665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forcing</a:t>
            </a:r>
            <a:endParaRPr lang="nl-NL" sz="2400" dirty="0"/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1043608" y="4176107"/>
            <a:ext cx="2160240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6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range = min</a:t>
            </a:r>
          </a:p>
          <a:p>
            <a:pPr lvl="0"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3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/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3169777" y="4895677"/>
            <a:ext cx="4104456" cy="461665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minimaal met een 6-kaart 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7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16224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9 8 3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8 7 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8 7 6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8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454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</a:t>
            </a:r>
            <a:r>
              <a:rPr lang="en-GB" sz="1000" b="1" dirty="0" smtClean="0">
                <a:solidFill>
                  <a:srgbClr val="000000"/>
                </a:solidFill>
              </a:rPr>
              <a:t>H6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32772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2016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>
                <a:ea typeface="MS Gothic" pitchFamily="49" charset="-128"/>
              </a:rPr>
              <a:t>B </a:t>
            </a:r>
            <a:r>
              <a:rPr lang="nl-NL" sz="2400" dirty="0" smtClean="0">
                <a:ea typeface="MS Gothic" pitchFamily="49" charset="-128"/>
              </a:rPr>
              <a:t>6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H V B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V 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V B</a:t>
            </a:r>
            <a:endParaRPr lang="nl-NL" sz="2400" dirty="0">
              <a:ea typeface="MS Gothic" pitchFamily="49" charset="-128"/>
            </a:endParaRPr>
          </a:p>
        </p:txBody>
      </p:sp>
      <p:graphicFrame>
        <p:nvGraphicFramePr>
          <p:cNvPr id="101408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220910"/>
              </p:ext>
            </p:extLst>
          </p:nvPr>
        </p:nvGraphicFramePr>
        <p:xfrm>
          <a:off x="1042988" y="2636838"/>
          <a:ext cx="3467100" cy="22860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C4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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dirty="0" smtClean="0">
                          <a:sym typeface="Wingdings" pitchFamily="2" charset="2"/>
                        </a:rPr>
                        <a:t>3SA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V </a:t>
            </a:r>
            <a:r>
              <a:rPr lang="nl-NL" sz="2400" dirty="0" smtClean="0"/>
              <a:t>10 9 8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9 </a:t>
            </a:r>
            <a:r>
              <a:rPr lang="nl-NL" sz="2400" dirty="0" smtClean="0">
                <a:ea typeface="MS Gothic" pitchFamily="49" charset="-128"/>
              </a:rPr>
              <a:t>8 5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B </a:t>
            </a:r>
            <a:r>
              <a:rPr lang="nl-NL" sz="2400" dirty="0" smtClean="0">
                <a:ea typeface="MS Gothic" pitchFamily="49" charset="-128"/>
              </a:rPr>
              <a:t>7 3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7 </a:t>
            </a:r>
            <a:r>
              <a:rPr lang="nl-NL" sz="2400" dirty="0" smtClean="0">
                <a:ea typeface="MS Gothic" pitchFamily="49" charset="-128"/>
              </a:rPr>
              <a:t>6 4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1043608" y="5085184"/>
            <a:ext cx="2376264" cy="461665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 smtClean="0"/>
              <a:t>west speelt 3SA</a:t>
            </a:r>
            <a:r>
              <a:rPr lang="nl-NL" sz="2400" dirty="0" smtClean="0">
                <a:solidFill>
                  <a:srgbClr val="FF0000"/>
                </a:solidFill>
              </a:rPr>
              <a:t> </a:t>
            </a:r>
            <a:endParaRPr lang="nl-NL" sz="2400" dirty="0" smtClean="0"/>
          </a:p>
        </p:txBody>
      </p: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2400" dirty="0" smtClean="0"/>
              <a:t>4</a:t>
            </a:r>
            <a:endParaRPr lang="nl-NL" sz="2400" u="sng" dirty="0"/>
          </a:p>
        </p:txBody>
      </p:sp>
      <p:sp>
        <p:nvSpPr>
          <p:cNvPr id="12" name="Text Box 41"/>
          <p:cNvSpPr txBox="1">
            <a:spLocks noChangeArrowheads="1"/>
          </p:cNvSpPr>
          <p:nvPr/>
        </p:nvSpPr>
        <p:spPr bwMode="auto">
          <a:xfrm>
            <a:off x="4685270" y="3501008"/>
            <a:ext cx="1542914" cy="461665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Niemeijer</a:t>
            </a:r>
            <a:endParaRPr lang="nl-NL" sz="2400" dirty="0"/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421444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</a:t>
            </a:r>
            <a:r>
              <a:rPr lang="en-GB" sz="1000" b="1" dirty="0" smtClean="0">
                <a:solidFill>
                  <a:srgbClr val="000000"/>
                </a:solidFill>
              </a:rPr>
              <a:t>H6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32772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2088000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>
                <a:ea typeface="MS Gothic" pitchFamily="49" charset="-128"/>
              </a:rPr>
              <a:t>9 </a:t>
            </a:r>
            <a:r>
              <a:rPr lang="nl-NL" sz="2400" dirty="0" smtClean="0">
                <a:ea typeface="MS Gothic" pitchFamily="49" charset="-128"/>
              </a:rPr>
              <a:t>8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V B 8 7 6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7 </a:t>
            </a:r>
            <a:r>
              <a:rPr lang="nl-NL" sz="2400" dirty="0" smtClean="0">
                <a:ea typeface="MS Gothic" pitchFamily="49" charset="-128"/>
              </a:rPr>
              <a:t>3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H </a:t>
            </a:r>
            <a:r>
              <a:rPr lang="nl-NL" sz="2400" dirty="0" smtClean="0"/>
              <a:t>6 5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9 </a:t>
            </a:r>
            <a:r>
              <a:rPr lang="nl-NL" sz="2400" dirty="0" smtClean="0">
                <a:ea typeface="MS Gothic" pitchFamily="49" charset="-128"/>
              </a:rPr>
              <a:t>5 4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V 7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10 9 8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1043608" y="4127133"/>
            <a:ext cx="2232248" cy="461665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 smtClean="0"/>
              <a:t>west speelt 4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olidFill>
                  <a:srgbClr val="FF0000"/>
                </a:solidFill>
              </a:rPr>
              <a:t> </a:t>
            </a:r>
            <a:endParaRPr lang="nl-NL" sz="2400" dirty="0" smtClean="0"/>
          </a:p>
        </p:txBody>
      </p: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2400" dirty="0" smtClean="0"/>
              <a:t>5</a:t>
            </a:r>
            <a:endParaRPr lang="nl-NL" sz="2400" u="sng" dirty="0"/>
          </a:p>
        </p:txBody>
      </p:sp>
      <p:graphicFrame>
        <p:nvGraphicFramePr>
          <p:cNvPr id="12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693909"/>
              </p:ext>
            </p:extLst>
          </p:nvPr>
        </p:nvGraphicFramePr>
        <p:xfrm>
          <a:off x="1042988" y="2636838"/>
          <a:ext cx="3467100" cy="13716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C4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Text Box 41"/>
          <p:cNvSpPr txBox="1">
            <a:spLocks noChangeArrowheads="1"/>
          </p:cNvSpPr>
          <p:nvPr/>
        </p:nvSpPr>
        <p:spPr bwMode="auto">
          <a:xfrm>
            <a:off x="4757278" y="3059409"/>
            <a:ext cx="1974962" cy="461665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enige kracht</a:t>
            </a:r>
            <a:endParaRPr lang="nl-NL" sz="2400" dirty="0"/>
          </a:p>
        </p:txBody>
      </p:sp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70500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1a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227322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2026640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/>
              <a:t> 9 8 3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9 8 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5 2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8 7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370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1a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576952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MS Gothic" pitchFamily="49" charset="-128"/>
                          <a:cs typeface="+mn-cs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lang="nl-NL" sz="2400" kern="1200" dirty="0" smtClean="0">
                        <a:solidFill>
                          <a:srgbClr val="FF0000"/>
                        </a:solidFill>
                        <a:latin typeface="Arial" charset="0"/>
                        <a:ea typeface="MS Gothic" pitchFamily="49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2026639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/>
              <a:t> 9 8 3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9 8 6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5 2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8 7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1115616" y="3697198"/>
            <a:ext cx="2376264" cy="156966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6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range 6-10 = Ja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6-kaart </a:t>
            </a:r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/>
              <a:t> </a:t>
            </a:r>
            <a:r>
              <a:rPr lang="nl-NL" sz="2400" dirty="0"/>
              <a:t>= </a:t>
            </a:r>
            <a:r>
              <a:rPr lang="nl-NL" sz="2400" dirty="0" smtClean="0"/>
              <a:t>Ja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2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196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08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227322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88232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/>
              <a:t> H V B 6 4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10 4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9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H B 4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944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838511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MS Gothic" pitchFamily="49" charset="-128"/>
                          <a:cs typeface="+mn-cs"/>
                        </a:rPr>
                        <a:t>1</a:t>
                      </a:r>
                      <a:r>
                        <a:rPr lang="nl-NL" sz="2400" dirty="0" smtClean="0"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lang="nl-NL" sz="2400" kern="1200" dirty="0" smtClean="0">
                        <a:solidFill>
                          <a:srgbClr val="FF0000"/>
                        </a:solidFill>
                        <a:latin typeface="Arial" charset="0"/>
                        <a:ea typeface="MS Gothic" pitchFamily="49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1042988" y="3697198"/>
            <a:ext cx="2376884" cy="156966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10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range 6-10 = Ja</a:t>
            </a:r>
          </a:p>
          <a:p>
            <a:pPr>
              <a:spcBef>
                <a:spcPts val="0"/>
              </a:spcBef>
            </a:pPr>
            <a:r>
              <a:rPr lang="nl-NL" sz="2400" dirty="0"/>
              <a:t>6-kaart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/>
              <a:t> </a:t>
            </a:r>
            <a:r>
              <a:rPr lang="nl-NL" sz="2400" dirty="0"/>
              <a:t>= </a:t>
            </a:r>
            <a:r>
              <a:rPr lang="nl-NL" sz="2400" dirty="0" smtClean="0"/>
              <a:t>Ja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1</a:t>
            </a:r>
            <a:r>
              <a:rPr lang="nl-NL" sz="2400" dirty="0" smtClean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88232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/>
              <a:t> H V B 6 4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10 4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9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H B 4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3563888" y="3697198"/>
            <a:ext cx="5400600" cy="1569660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regel van 20 (punten + 2 kaartlengtes)</a:t>
            </a:r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                       punten = 10</a:t>
            </a:r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6-kaart</a:t>
            </a:r>
            <a:r>
              <a:rPr lang="nl-NL" sz="2400" dirty="0"/>
              <a:t>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ea typeface="MS Gothic" pitchFamily="49" charset="-128"/>
              </a:rPr>
              <a:t> + 4-kaart </a:t>
            </a:r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= </a:t>
            </a:r>
            <a:r>
              <a:rPr lang="nl-NL" sz="2400" u="sng" dirty="0" smtClean="0">
                <a:ea typeface="MS Gothic" pitchFamily="49" charset="-128"/>
              </a:rPr>
              <a:t>10</a:t>
            </a:r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                       samen = 20</a:t>
            </a:r>
            <a:endParaRPr lang="nl-NL" sz="2400" dirty="0"/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708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227322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</a:t>
            </a:r>
            <a:r>
              <a:rPr lang="nl-NL" sz="2400" dirty="0" smtClean="0"/>
              <a:t>H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V 8 6 5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B 10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V B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800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/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MS Gothic" pitchFamily="49" charset="-128"/>
                          <a:cs typeface="+mn-cs"/>
                        </a:rPr>
                        <a:t>2</a:t>
                      </a:r>
                      <a:r>
                        <a:rPr 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lang="nl-NL" sz="2400" kern="1200" dirty="0" smtClean="0">
                        <a:solidFill>
                          <a:srgbClr val="FF0000"/>
                        </a:solidFill>
                        <a:latin typeface="Arial" charset="0"/>
                        <a:ea typeface="MS Gothic" pitchFamily="49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1115616" y="3697198"/>
            <a:ext cx="2736304" cy="156966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= </a:t>
            </a:r>
            <a:r>
              <a:rPr lang="nl-NL" sz="2400" dirty="0" smtClean="0"/>
              <a:t>23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range 23-24 = Ja</a:t>
            </a:r>
          </a:p>
          <a:p>
            <a:pPr>
              <a:spcBef>
                <a:spcPts val="0"/>
              </a:spcBef>
            </a:pPr>
            <a:r>
              <a:rPr lang="nl-NL" sz="2000" dirty="0" smtClean="0"/>
              <a:t>SA</a:t>
            </a:r>
            <a:r>
              <a:rPr lang="nl-NL" sz="2400" dirty="0" smtClean="0"/>
              <a:t>-verdeling </a:t>
            </a:r>
            <a:r>
              <a:rPr lang="nl-NL" sz="2400" dirty="0"/>
              <a:t>= </a:t>
            </a:r>
            <a:r>
              <a:rPr lang="nl-NL" sz="2400" dirty="0" smtClean="0"/>
              <a:t>Ja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2</a:t>
            </a:r>
            <a:r>
              <a:rPr lang="nl-NL" sz="2400" dirty="0" smtClean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900000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</a:t>
            </a:r>
            <a:r>
              <a:rPr lang="nl-NL" sz="2400" dirty="0" smtClean="0"/>
              <a:t>H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</a:t>
            </a:r>
            <a:r>
              <a:rPr lang="nl-NL" sz="2400" dirty="0" smtClean="0">
                <a:ea typeface="MS Gothic" pitchFamily="49" charset="-128"/>
              </a:rPr>
              <a:t>V 8 6 5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B 10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V B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620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6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VmB-6.91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1d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227322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131194" y="1318816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899592" y="900000"/>
            <a:ext cx="2088232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6 2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H V 5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</a:rPr>
              <a:t>7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A H V 6 4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4190188" y="900000"/>
            <a:ext cx="198000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 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354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nl-N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nl-N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20646</TotalTime>
  <Words>1239</Words>
  <Application>Microsoft Office PowerPoint</Application>
  <PresentationFormat>Diavoorstelling (4:3)</PresentationFormat>
  <Paragraphs>605</Paragraphs>
  <Slides>24</Slides>
  <Notes>24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31" baseType="lpstr">
      <vt:lpstr>MS Gothic</vt:lpstr>
      <vt:lpstr>Arial</vt:lpstr>
      <vt:lpstr>Symbol</vt:lpstr>
      <vt:lpstr>Times New Roman</vt:lpstr>
      <vt:lpstr>Verdana</vt:lpstr>
      <vt:lpstr>Wingdings</vt:lpstr>
      <vt:lpstr>Standaardontwerp</vt:lpstr>
      <vt:lpstr>Verder met Bridge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Verder met Bridge</dc:title>
  <dc:creator>Kees Ooijevaar</dc:creator>
  <cp:keywords>PowerPoint VmB</cp:keywords>
  <cp:lastModifiedBy>Kees Ooijevaar</cp:lastModifiedBy>
  <cp:revision>834</cp:revision>
  <dcterms:created xsi:type="dcterms:W3CDTF">2007-06-27T21:34:40Z</dcterms:created>
  <dcterms:modified xsi:type="dcterms:W3CDTF">2016-02-11T15:42:39Z</dcterms:modified>
</cp:coreProperties>
</file>