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934" r:id="rId2"/>
    <p:sldId id="1244" r:id="rId3"/>
    <p:sldId id="1319" r:id="rId4"/>
    <p:sldId id="1326" r:id="rId5"/>
    <p:sldId id="1320" r:id="rId6"/>
    <p:sldId id="1327" r:id="rId7"/>
    <p:sldId id="1321" r:id="rId8"/>
    <p:sldId id="1333" r:id="rId9"/>
    <p:sldId id="1334" r:id="rId10"/>
    <p:sldId id="1322" r:id="rId11"/>
    <p:sldId id="1329" r:id="rId12"/>
    <p:sldId id="1323" r:id="rId13"/>
    <p:sldId id="1330" r:id="rId14"/>
    <p:sldId id="1324" r:id="rId15"/>
    <p:sldId id="1331" r:id="rId16"/>
    <p:sldId id="1325" r:id="rId17"/>
    <p:sldId id="1332" r:id="rId18"/>
    <p:sldId id="1275" r:id="rId19"/>
    <p:sldId id="1335" r:id="rId20"/>
    <p:sldId id="1336" r:id="rId21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500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500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500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500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500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6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BE0E3"/>
    <a:srgbClr val="FF9900"/>
    <a:srgbClr val="FF0000"/>
    <a:srgbClr val="99CC00"/>
    <a:srgbClr val="F2C4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524" autoAdjust="0"/>
    <p:restoredTop sz="94660"/>
  </p:normalViewPr>
  <p:slideViewPr>
    <p:cSldViewPr>
      <p:cViewPr varScale="1">
        <p:scale>
          <a:sx n="60" d="100"/>
          <a:sy n="60" d="100"/>
        </p:scale>
        <p:origin x="84" y="9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610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22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 smtClean="0"/>
              <a:t>Klik om de opmaakprofielen van de modeltekst te bewerken</a:t>
            </a:r>
          </a:p>
          <a:p>
            <a:pPr lvl="1"/>
            <a:r>
              <a:rPr lang="nl-NL" noProof="0" smtClean="0"/>
              <a:t>Tweede niveau</a:t>
            </a:r>
          </a:p>
          <a:p>
            <a:pPr lvl="2"/>
            <a:r>
              <a:rPr lang="nl-NL" noProof="0" smtClean="0"/>
              <a:t>Derde niveau</a:t>
            </a:r>
          </a:p>
          <a:p>
            <a:pPr lvl="3"/>
            <a:r>
              <a:rPr lang="nl-NL" noProof="0" smtClean="0"/>
              <a:t>Vierde niveau</a:t>
            </a:r>
          </a:p>
          <a:p>
            <a:pPr lvl="4"/>
            <a:r>
              <a:rPr lang="nl-NL" noProof="0" smtClean="0"/>
              <a:t>Vijfde niveau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/>
            </a:lvl1pPr>
          </a:lstStyle>
          <a:p>
            <a:pPr>
              <a:defRPr/>
            </a:pPr>
            <a:fld id="{5E4E5E9A-50C2-4DA9-8DF7-5B5E48A67E08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879711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9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</a:pPr>
            <a:fld id="{F9DB5DA6-CA08-4378-931A-F955DD906E0F}" type="slidenum">
              <a:rPr lang="en-GB" sz="1200"/>
              <a:pPr algn="r">
                <a:spcBef>
                  <a:spcPct val="0"/>
                </a:spcBef>
              </a:pPr>
              <a:t>1</a:t>
            </a:fld>
            <a:endParaRPr lang="en-GB" sz="1200"/>
          </a:p>
        </p:txBody>
      </p:sp>
      <p:sp>
        <p:nvSpPr>
          <p:cNvPr id="53251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20000"/>
              </a:spcBef>
            </a:pPr>
            <a:endParaRPr lang="nl-NL" sz="2800"/>
          </a:p>
        </p:txBody>
      </p:sp>
      <p:sp>
        <p:nvSpPr>
          <p:cNvPr id="53252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83225" cy="4111625"/>
          </a:xfrm>
          <a:noFill/>
          <a:ln/>
        </p:spPr>
        <p:txBody>
          <a:bodyPr wrap="none" anchor="ctr"/>
          <a:lstStyle/>
          <a:p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392328896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</a:pPr>
            <a:fld id="{6E2DE6CE-B24F-4420-AD75-D74CA3BE8E96}" type="slidenum">
              <a:rPr lang="nl-NL" sz="1200"/>
              <a:pPr algn="r">
                <a:spcBef>
                  <a:spcPct val="0"/>
                </a:spcBef>
              </a:pPr>
              <a:t>10</a:t>
            </a:fld>
            <a:endParaRPr lang="nl-NL" sz="120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67238" cy="3424238"/>
          </a:xfrm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1638" cy="4110038"/>
          </a:xfrm>
          <a:noFill/>
          <a:ln/>
        </p:spPr>
        <p:txBody>
          <a:bodyPr/>
          <a:lstStyle/>
          <a:p>
            <a:pPr eaLnBrk="1" hangingPunct="1"/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405154043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</a:pPr>
            <a:fld id="{6E2DE6CE-B24F-4420-AD75-D74CA3BE8E96}" type="slidenum">
              <a:rPr lang="nl-NL" sz="1200"/>
              <a:pPr algn="r">
                <a:spcBef>
                  <a:spcPct val="0"/>
                </a:spcBef>
              </a:pPr>
              <a:t>11</a:t>
            </a:fld>
            <a:endParaRPr lang="nl-NL" sz="120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67238" cy="3424238"/>
          </a:xfrm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1638" cy="4110038"/>
          </a:xfrm>
          <a:noFill/>
          <a:ln/>
        </p:spPr>
        <p:txBody>
          <a:bodyPr/>
          <a:lstStyle/>
          <a:p>
            <a:pPr eaLnBrk="1" hangingPunct="1"/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78854231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</a:pPr>
            <a:fld id="{6E2DE6CE-B24F-4420-AD75-D74CA3BE8E96}" type="slidenum">
              <a:rPr lang="nl-NL" sz="1200"/>
              <a:pPr algn="r">
                <a:spcBef>
                  <a:spcPct val="0"/>
                </a:spcBef>
              </a:pPr>
              <a:t>12</a:t>
            </a:fld>
            <a:endParaRPr lang="nl-NL" sz="120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67238" cy="3424238"/>
          </a:xfrm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1638" cy="4110038"/>
          </a:xfrm>
          <a:noFill/>
          <a:ln/>
        </p:spPr>
        <p:txBody>
          <a:bodyPr/>
          <a:lstStyle/>
          <a:p>
            <a:pPr eaLnBrk="1" hangingPunct="1"/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182839527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</a:pPr>
            <a:fld id="{6E2DE6CE-B24F-4420-AD75-D74CA3BE8E96}" type="slidenum">
              <a:rPr lang="nl-NL" sz="1200"/>
              <a:pPr algn="r">
                <a:spcBef>
                  <a:spcPct val="0"/>
                </a:spcBef>
              </a:pPr>
              <a:t>13</a:t>
            </a:fld>
            <a:endParaRPr lang="nl-NL" sz="120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67238" cy="3424238"/>
          </a:xfrm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1638" cy="4110038"/>
          </a:xfrm>
          <a:noFill/>
          <a:ln/>
        </p:spPr>
        <p:txBody>
          <a:bodyPr/>
          <a:lstStyle/>
          <a:p>
            <a:pPr eaLnBrk="1" hangingPunct="1"/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63615790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</a:pPr>
            <a:fld id="{6E2DE6CE-B24F-4420-AD75-D74CA3BE8E96}" type="slidenum">
              <a:rPr lang="nl-NL" sz="1200"/>
              <a:pPr algn="r">
                <a:spcBef>
                  <a:spcPct val="0"/>
                </a:spcBef>
              </a:pPr>
              <a:t>14</a:t>
            </a:fld>
            <a:endParaRPr lang="nl-NL" sz="120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67238" cy="3424238"/>
          </a:xfrm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1638" cy="4110038"/>
          </a:xfrm>
          <a:noFill/>
          <a:ln/>
        </p:spPr>
        <p:txBody>
          <a:bodyPr/>
          <a:lstStyle/>
          <a:p>
            <a:pPr eaLnBrk="1" hangingPunct="1"/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89683830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</a:pPr>
            <a:fld id="{6E2DE6CE-B24F-4420-AD75-D74CA3BE8E96}" type="slidenum">
              <a:rPr lang="nl-NL" sz="1200"/>
              <a:pPr algn="r">
                <a:spcBef>
                  <a:spcPct val="0"/>
                </a:spcBef>
              </a:pPr>
              <a:t>15</a:t>
            </a:fld>
            <a:endParaRPr lang="nl-NL" sz="120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67238" cy="3424238"/>
          </a:xfrm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1638" cy="4110038"/>
          </a:xfrm>
          <a:noFill/>
          <a:ln/>
        </p:spPr>
        <p:txBody>
          <a:bodyPr/>
          <a:lstStyle/>
          <a:p>
            <a:pPr eaLnBrk="1" hangingPunct="1"/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227875460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</a:pPr>
            <a:fld id="{6E2DE6CE-B24F-4420-AD75-D74CA3BE8E96}" type="slidenum">
              <a:rPr lang="nl-NL" sz="1200"/>
              <a:pPr algn="r">
                <a:spcBef>
                  <a:spcPct val="0"/>
                </a:spcBef>
              </a:pPr>
              <a:t>16</a:t>
            </a:fld>
            <a:endParaRPr lang="nl-NL" sz="120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67238" cy="3424238"/>
          </a:xfrm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1638" cy="4110038"/>
          </a:xfrm>
          <a:noFill/>
          <a:ln/>
        </p:spPr>
        <p:txBody>
          <a:bodyPr/>
          <a:lstStyle/>
          <a:p>
            <a:pPr eaLnBrk="1" hangingPunct="1"/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193243160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</a:pPr>
            <a:fld id="{6E2DE6CE-B24F-4420-AD75-D74CA3BE8E96}" type="slidenum">
              <a:rPr lang="nl-NL" sz="1200"/>
              <a:pPr algn="r">
                <a:spcBef>
                  <a:spcPct val="0"/>
                </a:spcBef>
              </a:pPr>
              <a:t>17</a:t>
            </a:fld>
            <a:endParaRPr lang="nl-NL" sz="120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67238" cy="3424238"/>
          </a:xfrm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1638" cy="4110038"/>
          </a:xfrm>
          <a:noFill/>
          <a:ln/>
        </p:spPr>
        <p:txBody>
          <a:bodyPr/>
          <a:lstStyle/>
          <a:p>
            <a:pPr eaLnBrk="1" hangingPunct="1"/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27420995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</a:pPr>
            <a:fld id="{6DBB88E3-A3B2-480A-901A-ACF07DF55E95}" type="slidenum">
              <a:rPr lang="nl-NL" sz="1200"/>
              <a:pPr algn="r">
                <a:spcBef>
                  <a:spcPct val="0"/>
                </a:spcBef>
              </a:pPr>
              <a:t>18</a:t>
            </a:fld>
            <a:endParaRPr lang="nl-NL" sz="1200"/>
          </a:p>
        </p:txBody>
      </p:sp>
      <p:sp>
        <p:nvSpPr>
          <p:cNvPr id="83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67238" cy="3424238"/>
          </a:xfrm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1638" cy="4110038"/>
          </a:xfrm>
          <a:noFill/>
          <a:ln/>
        </p:spPr>
        <p:txBody>
          <a:bodyPr/>
          <a:lstStyle/>
          <a:p>
            <a:pPr eaLnBrk="1" hangingPunct="1"/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299998388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</a:pPr>
            <a:fld id="{6DBB88E3-A3B2-480A-901A-ACF07DF55E95}" type="slidenum">
              <a:rPr lang="nl-NL" sz="1200"/>
              <a:pPr algn="r">
                <a:spcBef>
                  <a:spcPct val="0"/>
                </a:spcBef>
              </a:pPr>
              <a:t>19</a:t>
            </a:fld>
            <a:endParaRPr lang="nl-NL" sz="1200"/>
          </a:p>
        </p:txBody>
      </p:sp>
      <p:sp>
        <p:nvSpPr>
          <p:cNvPr id="83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67238" cy="3424238"/>
          </a:xfrm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1638" cy="4110038"/>
          </a:xfrm>
          <a:noFill/>
          <a:ln/>
        </p:spPr>
        <p:txBody>
          <a:bodyPr/>
          <a:lstStyle/>
          <a:p>
            <a:pPr eaLnBrk="1" hangingPunct="1"/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15347347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</a:pPr>
            <a:fld id="{F4F13F40-153E-4AC1-A4D5-BA5C8B160033}" type="slidenum">
              <a:rPr lang="nl-NL" sz="1200"/>
              <a:pPr algn="r">
                <a:spcBef>
                  <a:spcPct val="0"/>
                </a:spcBef>
              </a:pPr>
              <a:t>2</a:t>
            </a:fld>
            <a:endParaRPr lang="nl-NL" sz="1200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382106023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</a:pPr>
            <a:fld id="{6DBB88E3-A3B2-480A-901A-ACF07DF55E95}" type="slidenum">
              <a:rPr lang="nl-NL" sz="1200"/>
              <a:pPr algn="r">
                <a:spcBef>
                  <a:spcPct val="0"/>
                </a:spcBef>
              </a:pPr>
              <a:t>20</a:t>
            </a:fld>
            <a:endParaRPr lang="nl-NL" sz="1200"/>
          </a:p>
        </p:txBody>
      </p:sp>
      <p:sp>
        <p:nvSpPr>
          <p:cNvPr id="83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67238" cy="3424238"/>
          </a:xfrm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1638" cy="4110038"/>
          </a:xfrm>
          <a:noFill/>
          <a:ln/>
        </p:spPr>
        <p:txBody>
          <a:bodyPr/>
          <a:lstStyle/>
          <a:p>
            <a:pPr eaLnBrk="1" hangingPunct="1"/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13271534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</a:pPr>
            <a:fld id="{6E2DE6CE-B24F-4420-AD75-D74CA3BE8E96}" type="slidenum">
              <a:rPr lang="nl-NL" sz="1200"/>
              <a:pPr algn="r">
                <a:spcBef>
                  <a:spcPct val="0"/>
                </a:spcBef>
              </a:pPr>
              <a:t>3</a:t>
            </a:fld>
            <a:endParaRPr lang="nl-NL" sz="120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67238" cy="3424238"/>
          </a:xfrm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1638" cy="4110038"/>
          </a:xfrm>
          <a:noFill/>
          <a:ln/>
        </p:spPr>
        <p:txBody>
          <a:bodyPr/>
          <a:lstStyle/>
          <a:p>
            <a:pPr eaLnBrk="1" hangingPunct="1"/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17425559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</a:pPr>
            <a:fld id="{6E2DE6CE-B24F-4420-AD75-D74CA3BE8E96}" type="slidenum">
              <a:rPr lang="nl-NL" sz="1200"/>
              <a:pPr algn="r">
                <a:spcBef>
                  <a:spcPct val="0"/>
                </a:spcBef>
              </a:pPr>
              <a:t>4</a:t>
            </a:fld>
            <a:endParaRPr lang="nl-NL" sz="120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67238" cy="3424238"/>
          </a:xfrm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1638" cy="4110038"/>
          </a:xfrm>
          <a:noFill/>
          <a:ln/>
        </p:spPr>
        <p:txBody>
          <a:bodyPr/>
          <a:lstStyle/>
          <a:p>
            <a:pPr eaLnBrk="1" hangingPunct="1"/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14490459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</a:pPr>
            <a:fld id="{6E2DE6CE-B24F-4420-AD75-D74CA3BE8E96}" type="slidenum">
              <a:rPr lang="nl-NL" sz="1200"/>
              <a:pPr algn="r">
                <a:spcBef>
                  <a:spcPct val="0"/>
                </a:spcBef>
              </a:pPr>
              <a:t>5</a:t>
            </a:fld>
            <a:endParaRPr lang="nl-NL" sz="120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67238" cy="3424238"/>
          </a:xfrm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1638" cy="4110038"/>
          </a:xfrm>
          <a:noFill/>
          <a:ln/>
        </p:spPr>
        <p:txBody>
          <a:bodyPr/>
          <a:lstStyle/>
          <a:p>
            <a:pPr eaLnBrk="1" hangingPunct="1"/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14528865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</a:pPr>
            <a:fld id="{6E2DE6CE-B24F-4420-AD75-D74CA3BE8E96}" type="slidenum">
              <a:rPr lang="nl-NL" sz="1200"/>
              <a:pPr algn="r">
                <a:spcBef>
                  <a:spcPct val="0"/>
                </a:spcBef>
              </a:pPr>
              <a:t>6</a:t>
            </a:fld>
            <a:endParaRPr lang="nl-NL" sz="120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67238" cy="3424238"/>
          </a:xfrm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1638" cy="4110038"/>
          </a:xfrm>
          <a:noFill/>
          <a:ln/>
        </p:spPr>
        <p:txBody>
          <a:bodyPr/>
          <a:lstStyle/>
          <a:p>
            <a:pPr eaLnBrk="1" hangingPunct="1"/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35583931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</a:pPr>
            <a:fld id="{6E2DE6CE-B24F-4420-AD75-D74CA3BE8E96}" type="slidenum">
              <a:rPr lang="nl-NL" sz="1200"/>
              <a:pPr algn="r">
                <a:spcBef>
                  <a:spcPct val="0"/>
                </a:spcBef>
              </a:pPr>
              <a:t>7</a:t>
            </a:fld>
            <a:endParaRPr lang="nl-NL" sz="120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67238" cy="3424238"/>
          </a:xfrm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1638" cy="4110038"/>
          </a:xfrm>
          <a:noFill/>
          <a:ln/>
        </p:spPr>
        <p:txBody>
          <a:bodyPr/>
          <a:lstStyle/>
          <a:p>
            <a:pPr eaLnBrk="1" hangingPunct="1"/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31606640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</a:pPr>
            <a:fld id="{6E2DE6CE-B24F-4420-AD75-D74CA3BE8E96}" type="slidenum">
              <a:rPr lang="nl-NL" sz="1200"/>
              <a:pPr algn="r">
                <a:spcBef>
                  <a:spcPct val="0"/>
                </a:spcBef>
              </a:pPr>
              <a:t>8</a:t>
            </a:fld>
            <a:endParaRPr lang="nl-NL" sz="120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67238" cy="3424238"/>
          </a:xfrm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1638" cy="4110038"/>
          </a:xfrm>
          <a:noFill/>
          <a:ln/>
        </p:spPr>
        <p:txBody>
          <a:bodyPr/>
          <a:lstStyle/>
          <a:p>
            <a:pPr eaLnBrk="1" hangingPunct="1"/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24796120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>
              <a:spcBef>
                <a:spcPct val="0"/>
              </a:spcBef>
            </a:pPr>
            <a:fld id="{6E2DE6CE-B24F-4420-AD75-D74CA3BE8E96}" type="slidenum">
              <a:rPr lang="nl-NL" sz="1200"/>
              <a:pPr algn="r">
                <a:spcBef>
                  <a:spcPct val="0"/>
                </a:spcBef>
              </a:pPr>
              <a:t>9</a:t>
            </a:fld>
            <a:endParaRPr lang="nl-NL" sz="1200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67238" cy="3424238"/>
          </a:xfrm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1638" cy="4110038"/>
          </a:xfrm>
          <a:noFill/>
          <a:ln/>
        </p:spPr>
        <p:txBody>
          <a:bodyPr/>
          <a:lstStyle/>
          <a:p>
            <a:pPr eaLnBrk="1" hangingPunct="1"/>
            <a:endParaRPr lang="nl-NL" smtClean="0"/>
          </a:p>
        </p:txBody>
      </p:sp>
    </p:spTree>
    <p:extLst>
      <p:ext uri="{BB962C8B-B14F-4D97-AF65-F5344CB8AC3E}">
        <p14:creationId xmlns:p14="http://schemas.microsoft.com/office/powerpoint/2010/main" val="2035768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49C5C3-D870-4F72-A457-7C01E2357E2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BC0D06-1B21-4B64-B581-ED2B0644E7A1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61D4D8-9A39-43D9-BFEB-7332AAAA97D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F9D83C-8A90-46B3-999D-C71CC737495A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CEE84C-F86A-4F77-8B68-199EE488B13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el en tab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abel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nl-NL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B5C643-9227-4526-A7C8-C0F4D738935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216EDA-3308-4336-8E55-D04AFE6CD199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4797FA-8F3F-4BFB-961A-34F5A098FEE9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2E03B3-BE89-4729-8B4E-75598830326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6D5A8C-5BE2-42BD-B2CD-07E9AF0AD405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E98139-4847-4C26-A478-D81A8FDA8725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2CE374-44AC-4887-8A03-D591A51276C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5EB4-2050-40F6-A90B-F5D0B73B5FD8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 smtClean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3B067F-8D6B-44CB-AD53-9E719EB9212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4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/>
            </a:lvl1pPr>
          </a:lstStyle>
          <a:p>
            <a:pPr>
              <a:defRPr/>
            </a:pPr>
            <a:fld id="{61AB042F-43E4-4792-AF69-43B8A7C7D2A1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684213" y="908050"/>
            <a:ext cx="8135937" cy="2668588"/>
          </a:xfrm>
        </p:spPr>
        <p:txBody>
          <a:bodyPr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l-NL" sz="12100" dirty="0" smtClean="0"/>
              <a:t>Verder met Bridge</a:t>
            </a:r>
            <a:r>
              <a:rPr lang="en-GB" sz="4800" dirty="0" smtClean="0"/>
              <a:t/>
            </a:r>
            <a:br>
              <a:rPr lang="en-GB" sz="4800" dirty="0" smtClean="0"/>
            </a:br>
            <a:endParaRPr lang="en-GB" sz="4800" dirty="0" smtClean="0"/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1371600" y="3886200"/>
            <a:ext cx="6800850" cy="2423120"/>
          </a:xfrm>
        </p:spPr>
        <p:txBody>
          <a:bodyPr/>
          <a:lstStyle/>
          <a:p>
            <a:pPr marL="0" indent="0" algn="ctr" eaLnBrk="1" hangingPunct="1"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2800" dirty="0" smtClean="0"/>
          </a:p>
          <a:p>
            <a:pPr marL="0" indent="0" algn="ctr" eaLnBrk="1" hangingPunct="1">
              <a:spcBef>
                <a:spcPts val="900"/>
              </a:spcBef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dirty="0" err="1" smtClean="0"/>
              <a:t>Hoofdstuk</a:t>
            </a:r>
            <a:r>
              <a:rPr lang="en-GB" dirty="0" smtClean="0"/>
              <a:t> 7</a:t>
            </a:r>
          </a:p>
          <a:p>
            <a:pPr marL="0" indent="0" algn="ctr" eaLnBrk="1" hangingPunct="1">
              <a:spcBef>
                <a:spcPts val="900"/>
              </a:spcBef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l-NL" altLang="nl-NL" dirty="0" smtClean="0"/>
              <a:t>Transferbiedingen</a:t>
            </a:r>
            <a:endParaRPr lang="en-GB" altLang="nl-NL" dirty="0"/>
          </a:p>
          <a:p>
            <a:pPr marL="0" indent="0" algn="ctr" eaLnBrk="1" hangingPunct="1">
              <a:spcBef>
                <a:spcPts val="900"/>
              </a:spcBef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dirty="0" smtClean="0"/>
              <a:t>UITWERKING TOETS</a:t>
            </a:r>
          </a:p>
        </p:txBody>
      </p:sp>
      <p:sp>
        <p:nvSpPr>
          <p:cNvPr id="2052" name="Text Box 3"/>
          <p:cNvSpPr txBox="1">
            <a:spLocks noChangeArrowheads="1"/>
          </p:cNvSpPr>
          <p:nvPr/>
        </p:nvSpPr>
        <p:spPr bwMode="auto">
          <a:xfrm>
            <a:off x="0" y="765175"/>
            <a:ext cx="684213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DEEL 3</a:t>
            </a:r>
          </a:p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   H </a:t>
            </a:r>
            <a:r>
              <a:rPr lang="en-GB" sz="1000" b="1" dirty="0" smtClean="0">
                <a:solidFill>
                  <a:srgbClr val="000000"/>
                </a:solidFill>
              </a:rPr>
              <a:t>7</a:t>
            </a:r>
            <a:endParaRPr lang="en-GB" sz="1000" b="1" dirty="0">
              <a:solidFill>
                <a:srgbClr val="000000"/>
              </a:solidFill>
            </a:endParaRP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1835696" y="6541800"/>
            <a:ext cx="648176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nl-NL" sz="1200" b="1" dirty="0">
                <a:solidFill>
                  <a:schemeClr val="folHlink"/>
                </a:solidFill>
              </a:rPr>
              <a:t>versie </a:t>
            </a:r>
            <a:r>
              <a:rPr lang="nl-NL" sz="1200" b="1" dirty="0" smtClean="0">
                <a:solidFill>
                  <a:schemeClr val="folHlink"/>
                </a:solidFill>
              </a:rPr>
              <a:t>30-03-2015</a:t>
            </a:r>
            <a:endParaRPr lang="nl-NL" sz="2800" dirty="0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8676456" y="6524625"/>
            <a:ext cx="35957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nl-NL" altLang="nl-NL" sz="1200" b="1" dirty="0" smtClean="0">
                <a:solidFill>
                  <a:schemeClr val="folHlink"/>
                </a:solidFill>
              </a:rPr>
              <a:t>V</a:t>
            </a:r>
            <a:endParaRPr lang="nl-NL" altLang="nl-NL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3"/>
          <p:cNvSpPr txBox="1">
            <a:spLocks noChangeArrowheads="1"/>
          </p:cNvSpPr>
          <p:nvPr/>
        </p:nvSpPr>
        <p:spPr bwMode="auto">
          <a:xfrm>
            <a:off x="684213" y="0"/>
            <a:ext cx="8459787" cy="641350"/>
          </a:xfrm>
          <a:prstGeom prst="rect">
            <a:avLst/>
          </a:prstGeom>
          <a:solidFill>
            <a:srgbClr val="F2C48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/>
              <a:t>  </a:t>
            </a:r>
            <a:endParaRPr lang="nl-NL">
              <a:solidFill>
                <a:srgbClr val="000000"/>
              </a:solidFill>
            </a:endParaRP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0" y="765175"/>
            <a:ext cx="684213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DEEL 3</a:t>
            </a:r>
          </a:p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   H </a:t>
            </a:r>
            <a:r>
              <a:rPr lang="en-GB" sz="1000" b="1" dirty="0" smtClean="0">
                <a:solidFill>
                  <a:srgbClr val="000000"/>
                </a:solidFill>
              </a:rPr>
              <a:t>7</a:t>
            </a:r>
            <a:endParaRPr lang="en-GB" sz="1000" b="1" dirty="0">
              <a:solidFill>
                <a:srgbClr val="000000"/>
              </a:solidFill>
            </a:endParaRPr>
          </a:p>
        </p:txBody>
      </p:sp>
      <p:sp>
        <p:nvSpPr>
          <p:cNvPr id="21530" name="Text Box 32"/>
          <p:cNvSpPr txBox="1">
            <a:spLocks noChangeArrowheads="1"/>
          </p:cNvSpPr>
          <p:nvPr/>
        </p:nvSpPr>
        <p:spPr bwMode="auto">
          <a:xfrm>
            <a:off x="1908175" y="6400800"/>
            <a:ext cx="64817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2400" dirty="0">
                <a:solidFill>
                  <a:schemeClr val="folHlink"/>
                </a:solidFill>
              </a:rPr>
              <a:t>TAFELBLAD </a:t>
            </a:r>
            <a:r>
              <a:rPr lang="nl-NL" sz="2400" dirty="0" smtClean="0">
                <a:solidFill>
                  <a:schemeClr val="folHlink"/>
                </a:solidFill>
              </a:rPr>
              <a:t>VmB-7.91</a:t>
            </a:r>
            <a:endParaRPr lang="nl-NL" sz="2400" dirty="0">
              <a:solidFill>
                <a:schemeClr val="folHlink"/>
              </a:solidFill>
            </a:endParaRPr>
          </a:p>
        </p:txBody>
      </p:sp>
      <p:sp>
        <p:nvSpPr>
          <p:cNvPr id="11" name="Text Box 36"/>
          <p:cNvSpPr txBox="1">
            <a:spLocks noChangeArrowheads="1"/>
          </p:cNvSpPr>
          <p:nvPr/>
        </p:nvSpPr>
        <p:spPr bwMode="auto">
          <a:xfrm>
            <a:off x="5292700" y="6400800"/>
            <a:ext cx="647452" cy="461665"/>
          </a:xfrm>
          <a:prstGeom prst="rect">
            <a:avLst/>
          </a:prstGeom>
          <a:solidFill>
            <a:schemeClr val="folHlink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nl-NL" sz="2400" dirty="0" smtClean="0"/>
              <a:t>1d</a:t>
            </a:r>
            <a:endParaRPr lang="nl-NL" sz="2400" u="sng" dirty="0"/>
          </a:p>
        </p:txBody>
      </p:sp>
      <p:graphicFrame>
        <p:nvGraphicFramePr>
          <p:cNvPr id="12" name="Group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8319528"/>
              </p:ext>
            </p:extLst>
          </p:nvPr>
        </p:nvGraphicFramePr>
        <p:xfrm>
          <a:off x="1042988" y="2636838"/>
          <a:ext cx="3467100" cy="914400"/>
        </p:xfrm>
        <a:graphic>
          <a:graphicData uri="http://schemas.openxmlformats.org/drawingml/2006/table">
            <a:tbl>
              <a:tblPr/>
              <a:tblGrid>
                <a:gridCol w="866775"/>
                <a:gridCol w="862012"/>
                <a:gridCol w="871538"/>
                <a:gridCol w="866775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1SA</a:t>
                      </a: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?</a:t>
                      </a:r>
                      <a:endParaRPr kumimoji="0" lang="nl-N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" name="Text Box 36"/>
          <p:cNvSpPr txBox="1">
            <a:spLocks noChangeArrowheads="1"/>
          </p:cNvSpPr>
          <p:nvPr/>
        </p:nvSpPr>
        <p:spPr bwMode="auto">
          <a:xfrm>
            <a:off x="4190188" y="919606"/>
            <a:ext cx="2037996" cy="1625060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sz="2400" dirty="0" smtClean="0"/>
              <a:t>7 6 2</a:t>
            </a:r>
            <a:endParaRPr lang="nl-NL" sz="2400" dirty="0">
              <a:ea typeface="MS Gothic" pitchFamily="49" charset="-128"/>
            </a:endParaRPr>
          </a:p>
          <a:p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sz="2400" dirty="0" smtClean="0">
                <a:ea typeface="MS Gothic" pitchFamily="49" charset="-128"/>
              </a:rPr>
              <a:t>9 8 5</a:t>
            </a:r>
            <a:endParaRPr lang="nl-NL" sz="2400" dirty="0">
              <a:ea typeface="MS Gothic" pitchFamily="49" charset="-128"/>
            </a:endParaRPr>
          </a:p>
          <a:p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sz="2400" dirty="0" smtClean="0">
                <a:ea typeface="MS Gothic" pitchFamily="49" charset="-128"/>
              </a:rPr>
              <a:t>7</a:t>
            </a:r>
            <a:endParaRPr lang="nl-NL" sz="2400" dirty="0">
              <a:ea typeface="MS Gothic" pitchFamily="49" charset="-128"/>
            </a:endParaRPr>
          </a:p>
          <a:p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sz="2400" dirty="0" smtClean="0">
                <a:ea typeface="MS Gothic" pitchFamily="49" charset="-128"/>
              </a:rPr>
              <a:t>V B 6 4 3 2</a:t>
            </a:r>
            <a:endParaRPr lang="nl-NL" sz="2400" dirty="0">
              <a:ea typeface="MS Gothic" pitchFamily="49" charset="-128"/>
            </a:endParaRPr>
          </a:p>
        </p:txBody>
      </p:sp>
      <p:sp>
        <p:nvSpPr>
          <p:cNvPr id="9" name="Text Box 36"/>
          <p:cNvSpPr txBox="1">
            <a:spLocks noChangeArrowheads="1"/>
          </p:cNvSpPr>
          <p:nvPr/>
        </p:nvSpPr>
        <p:spPr bwMode="auto">
          <a:xfrm>
            <a:off x="971550" y="908050"/>
            <a:ext cx="1943100" cy="1609725"/>
          </a:xfrm>
          <a:prstGeom prst="rect">
            <a:avLst/>
          </a:prstGeom>
          <a:solidFill>
            <a:srgbClr val="99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endParaRPr lang="nl-NL" altLang="nl-NL" sz="2400" dirty="0">
              <a:ea typeface="MS Gothic" pitchFamily="49" charset="-128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endParaRPr lang="nl-NL" altLang="nl-NL" sz="2400" dirty="0">
              <a:ea typeface="MS Gothic" pitchFamily="49" charset="-128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endParaRPr lang="nl-NL" altLang="nl-NL" sz="2400" dirty="0">
              <a:ea typeface="MS Gothic" pitchFamily="49" charset="-128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endParaRPr lang="nl-NL" altLang="nl-NL" sz="2400" dirty="0">
              <a:ea typeface="MS Gothic" pitchFamily="49" charset="-128"/>
            </a:endParaRPr>
          </a:p>
        </p:txBody>
      </p:sp>
      <p:sp>
        <p:nvSpPr>
          <p:cNvPr id="10" name="Text Box 24"/>
          <p:cNvSpPr txBox="1">
            <a:spLocks noChangeArrowheads="1"/>
          </p:cNvSpPr>
          <p:nvPr/>
        </p:nvSpPr>
        <p:spPr bwMode="auto">
          <a:xfrm>
            <a:off x="3059113" y="1268413"/>
            <a:ext cx="936625" cy="9255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</a:pPr>
            <a:r>
              <a:rPr lang="nl-NL" sz="1800" dirty="0" smtClean="0"/>
              <a:t>N</a:t>
            </a:r>
            <a:endParaRPr lang="nl-NL" sz="1800" dirty="0"/>
          </a:p>
          <a:p>
            <a:pPr>
              <a:spcBef>
                <a:spcPct val="0"/>
              </a:spcBef>
            </a:pPr>
            <a:r>
              <a:rPr lang="nl-NL" sz="1800" dirty="0"/>
              <a:t>W     O</a:t>
            </a:r>
          </a:p>
          <a:p>
            <a:pPr algn="ctr">
              <a:spcBef>
                <a:spcPct val="0"/>
              </a:spcBef>
            </a:pPr>
            <a:r>
              <a:rPr lang="nl-NL" sz="1800" dirty="0" smtClean="0"/>
              <a:t>Z</a:t>
            </a:r>
            <a:endParaRPr lang="nl-NL" sz="1800" dirty="0"/>
          </a:p>
        </p:txBody>
      </p:sp>
    </p:spTree>
    <p:extLst>
      <p:ext uri="{BB962C8B-B14F-4D97-AF65-F5344CB8AC3E}">
        <p14:creationId xmlns:p14="http://schemas.microsoft.com/office/powerpoint/2010/main" val="1860937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3"/>
          <p:cNvSpPr txBox="1">
            <a:spLocks noChangeArrowheads="1"/>
          </p:cNvSpPr>
          <p:nvPr/>
        </p:nvSpPr>
        <p:spPr bwMode="auto">
          <a:xfrm>
            <a:off x="684213" y="0"/>
            <a:ext cx="8459787" cy="641350"/>
          </a:xfrm>
          <a:prstGeom prst="rect">
            <a:avLst/>
          </a:prstGeom>
          <a:solidFill>
            <a:srgbClr val="F2C48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/>
              <a:t>  </a:t>
            </a:r>
            <a:endParaRPr lang="nl-NL">
              <a:solidFill>
                <a:srgbClr val="000000"/>
              </a:solidFill>
            </a:endParaRP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0" y="765175"/>
            <a:ext cx="684213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DEEL 3</a:t>
            </a:r>
          </a:p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   H </a:t>
            </a:r>
            <a:r>
              <a:rPr lang="en-GB" sz="1000" b="1" dirty="0" smtClean="0">
                <a:solidFill>
                  <a:srgbClr val="000000"/>
                </a:solidFill>
              </a:rPr>
              <a:t>7</a:t>
            </a:r>
            <a:endParaRPr lang="en-GB" sz="1000" b="1" dirty="0">
              <a:solidFill>
                <a:srgbClr val="000000"/>
              </a:solidFill>
            </a:endParaRPr>
          </a:p>
        </p:txBody>
      </p:sp>
      <p:sp>
        <p:nvSpPr>
          <p:cNvPr id="21530" name="Text Box 32"/>
          <p:cNvSpPr txBox="1">
            <a:spLocks noChangeArrowheads="1"/>
          </p:cNvSpPr>
          <p:nvPr/>
        </p:nvSpPr>
        <p:spPr bwMode="auto">
          <a:xfrm>
            <a:off x="1908175" y="6400800"/>
            <a:ext cx="64817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2400" dirty="0">
                <a:solidFill>
                  <a:schemeClr val="folHlink"/>
                </a:solidFill>
              </a:rPr>
              <a:t>TAFELBLAD </a:t>
            </a:r>
            <a:r>
              <a:rPr lang="nl-NL" sz="2400" dirty="0" smtClean="0">
                <a:solidFill>
                  <a:schemeClr val="folHlink"/>
                </a:solidFill>
              </a:rPr>
              <a:t>VmB-7.91</a:t>
            </a:r>
            <a:endParaRPr lang="nl-NL" sz="2400" dirty="0">
              <a:solidFill>
                <a:schemeClr val="folHlink"/>
              </a:solidFill>
            </a:endParaRPr>
          </a:p>
        </p:txBody>
      </p:sp>
      <p:sp>
        <p:nvSpPr>
          <p:cNvPr id="11" name="Text Box 36"/>
          <p:cNvSpPr txBox="1">
            <a:spLocks noChangeArrowheads="1"/>
          </p:cNvSpPr>
          <p:nvPr/>
        </p:nvSpPr>
        <p:spPr bwMode="auto">
          <a:xfrm>
            <a:off x="5292700" y="6400800"/>
            <a:ext cx="647452" cy="461665"/>
          </a:xfrm>
          <a:prstGeom prst="rect">
            <a:avLst/>
          </a:prstGeom>
          <a:solidFill>
            <a:schemeClr val="folHlink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nl-NL" sz="2400" dirty="0" smtClean="0"/>
              <a:t>1d</a:t>
            </a:r>
            <a:endParaRPr lang="nl-NL" sz="2400" u="sng" dirty="0"/>
          </a:p>
        </p:txBody>
      </p:sp>
      <p:graphicFrame>
        <p:nvGraphicFramePr>
          <p:cNvPr id="12" name="Group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0827061"/>
              </p:ext>
            </p:extLst>
          </p:nvPr>
        </p:nvGraphicFramePr>
        <p:xfrm>
          <a:off x="1042988" y="2636838"/>
          <a:ext cx="3467100" cy="914400"/>
        </p:xfrm>
        <a:graphic>
          <a:graphicData uri="http://schemas.openxmlformats.org/drawingml/2006/table">
            <a:tbl>
              <a:tblPr/>
              <a:tblGrid>
                <a:gridCol w="866775"/>
                <a:gridCol w="862012"/>
                <a:gridCol w="871538"/>
                <a:gridCol w="866775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1SA</a:t>
                      </a: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2</a:t>
                      </a:r>
                      <a:r>
                        <a:rPr lang="nl-NL" altLang="nl-NL" sz="2400" dirty="0" smtClean="0">
                          <a:latin typeface="Verdana" panose="020B060403050404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</a:t>
                      </a:r>
                      <a:endParaRPr kumimoji="0" lang="nl-NL" sz="2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" name="Text Box 41"/>
          <p:cNvSpPr txBox="1">
            <a:spLocks noChangeArrowheads="1"/>
          </p:cNvSpPr>
          <p:nvPr/>
        </p:nvSpPr>
        <p:spPr bwMode="auto">
          <a:xfrm>
            <a:off x="2753866" y="3711958"/>
            <a:ext cx="2898254" cy="1200329"/>
          </a:xfrm>
          <a:prstGeom prst="rect">
            <a:avLst/>
          </a:prstGeom>
          <a:solidFill>
            <a:schemeClr val="accent1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nl-NL" sz="2400" dirty="0" smtClean="0"/>
              <a:t>zwak en </a:t>
            </a:r>
          </a:p>
          <a:p>
            <a:pPr>
              <a:spcBef>
                <a:spcPts val="0"/>
              </a:spcBef>
            </a:pPr>
            <a:r>
              <a:rPr lang="nl-NL" sz="2400" dirty="0" smtClean="0"/>
              <a:t>lengte </a:t>
            </a:r>
            <a:r>
              <a:rPr lang="nl-NL" altLang="nl-NL" sz="2400" dirty="0" smtClean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</a:t>
            </a:r>
            <a:r>
              <a:rPr lang="nl-NL" sz="2400" dirty="0" smtClean="0"/>
              <a:t>/</a:t>
            </a:r>
            <a:r>
              <a:rPr lang="nl-NL" altLang="nl-NL" sz="2400" dirty="0" smtClean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</a:t>
            </a:r>
            <a:r>
              <a:rPr lang="nl-NL" sz="2400" dirty="0" smtClean="0"/>
              <a:t> = Ja </a:t>
            </a:r>
          </a:p>
          <a:p>
            <a:pPr algn="r">
              <a:spcBef>
                <a:spcPts val="0"/>
              </a:spcBef>
              <a:defRPr/>
            </a:pPr>
            <a:r>
              <a:rPr lang="nl-NL" sz="2400" dirty="0" smtClean="0">
                <a:sym typeface="Wingdings" pitchFamily="2" charset="2"/>
              </a:rPr>
              <a:t> </a:t>
            </a:r>
            <a:r>
              <a:rPr lang="nl-NL" sz="2400" dirty="0" smtClean="0"/>
              <a:t>2</a:t>
            </a:r>
            <a:r>
              <a:rPr lang="nl-NL" altLang="nl-NL" sz="2400" dirty="0" smtClean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</a:t>
            </a: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10" name="Text Box 36"/>
          <p:cNvSpPr txBox="1">
            <a:spLocks noChangeArrowheads="1"/>
          </p:cNvSpPr>
          <p:nvPr/>
        </p:nvSpPr>
        <p:spPr bwMode="auto">
          <a:xfrm>
            <a:off x="4190188" y="919606"/>
            <a:ext cx="2037996" cy="1625060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sz="2400" dirty="0" smtClean="0"/>
              <a:t>7 6 2</a:t>
            </a:r>
            <a:endParaRPr lang="nl-NL" sz="2400" dirty="0">
              <a:ea typeface="MS Gothic" pitchFamily="49" charset="-128"/>
            </a:endParaRPr>
          </a:p>
          <a:p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sz="2400" dirty="0" smtClean="0">
                <a:ea typeface="MS Gothic" pitchFamily="49" charset="-128"/>
              </a:rPr>
              <a:t>9 8 5</a:t>
            </a:r>
            <a:endParaRPr lang="nl-NL" sz="2400" dirty="0">
              <a:ea typeface="MS Gothic" pitchFamily="49" charset="-128"/>
            </a:endParaRPr>
          </a:p>
          <a:p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sz="2400" dirty="0" smtClean="0">
                <a:ea typeface="MS Gothic" pitchFamily="49" charset="-128"/>
              </a:rPr>
              <a:t>7</a:t>
            </a:r>
            <a:endParaRPr lang="nl-NL" sz="2400" dirty="0">
              <a:ea typeface="MS Gothic" pitchFamily="49" charset="-128"/>
            </a:endParaRPr>
          </a:p>
          <a:p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sz="2400" dirty="0" smtClean="0">
                <a:ea typeface="MS Gothic" pitchFamily="49" charset="-128"/>
              </a:rPr>
              <a:t>V B 6 4 3 2</a:t>
            </a:r>
            <a:endParaRPr lang="nl-NL" sz="2400" dirty="0">
              <a:ea typeface="MS Gothic" pitchFamily="49" charset="-128"/>
            </a:endParaRPr>
          </a:p>
        </p:txBody>
      </p:sp>
      <p:sp>
        <p:nvSpPr>
          <p:cNvPr id="13" name="Text Box 36"/>
          <p:cNvSpPr txBox="1">
            <a:spLocks noChangeArrowheads="1"/>
          </p:cNvSpPr>
          <p:nvPr/>
        </p:nvSpPr>
        <p:spPr bwMode="auto">
          <a:xfrm>
            <a:off x="971550" y="908050"/>
            <a:ext cx="1943100" cy="1609725"/>
          </a:xfrm>
          <a:prstGeom prst="rect">
            <a:avLst/>
          </a:prstGeom>
          <a:solidFill>
            <a:srgbClr val="99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endParaRPr lang="nl-NL" altLang="nl-NL" sz="2400" dirty="0">
              <a:ea typeface="MS Gothic" pitchFamily="49" charset="-128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endParaRPr lang="nl-NL" altLang="nl-NL" sz="2400" dirty="0">
              <a:ea typeface="MS Gothic" pitchFamily="49" charset="-128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endParaRPr lang="nl-NL" altLang="nl-NL" sz="2400" dirty="0">
              <a:ea typeface="MS Gothic" pitchFamily="49" charset="-128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endParaRPr lang="nl-NL" altLang="nl-NL" sz="2400" dirty="0">
              <a:ea typeface="MS Gothic" pitchFamily="49" charset="-128"/>
            </a:endParaRPr>
          </a:p>
        </p:txBody>
      </p:sp>
      <p:sp>
        <p:nvSpPr>
          <p:cNvPr id="14" name="Text Box 24"/>
          <p:cNvSpPr txBox="1">
            <a:spLocks noChangeArrowheads="1"/>
          </p:cNvSpPr>
          <p:nvPr/>
        </p:nvSpPr>
        <p:spPr bwMode="auto">
          <a:xfrm>
            <a:off x="3059113" y="1268413"/>
            <a:ext cx="936625" cy="9255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</a:pPr>
            <a:r>
              <a:rPr lang="nl-NL" sz="1800" dirty="0" smtClean="0"/>
              <a:t>N</a:t>
            </a:r>
            <a:endParaRPr lang="nl-NL" sz="1800" dirty="0"/>
          </a:p>
          <a:p>
            <a:pPr>
              <a:spcBef>
                <a:spcPct val="0"/>
              </a:spcBef>
            </a:pPr>
            <a:r>
              <a:rPr lang="nl-NL" sz="1800" dirty="0"/>
              <a:t>W     O</a:t>
            </a:r>
          </a:p>
          <a:p>
            <a:pPr algn="ctr">
              <a:spcBef>
                <a:spcPct val="0"/>
              </a:spcBef>
            </a:pPr>
            <a:r>
              <a:rPr lang="nl-NL" sz="1800" dirty="0" smtClean="0"/>
              <a:t>Z</a:t>
            </a:r>
            <a:endParaRPr lang="nl-NL" sz="1800" dirty="0"/>
          </a:p>
        </p:txBody>
      </p:sp>
    </p:spTree>
    <p:extLst>
      <p:ext uri="{BB962C8B-B14F-4D97-AF65-F5344CB8AC3E}">
        <p14:creationId xmlns:p14="http://schemas.microsoft.com/office/powerpoint/2010/main" val="2230702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3"/>
          <p:cNvSpPr txBox="1">
            <a:spLocks noChangeArrowheads="1"/>
          </p:cNvSpPr>
          <p:nvPr/>
        </p:nvSpPr>
        <p:spPr bwMode="auto">
          <a:xfrm>
            <a:off x="684213" y="0"/>
            <a:ext cx="8459787" cy="641350"/>
          </a:xfrm>
          <a:prstGeom prst="rect">
            <a:avLst/>
          </a:prstGeom>
          <a:solidFill>
            <a:srgbClr val="F2C48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/>
              <a:t>  </a:t>
            </a:r>
            <a:endParaRPr lang="nl-NL">
              <a:solidFill>
                <a:srgbClr val="000000"/>
              </a:solidFill>
            </a:endParaRP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0" y="765175"/>
            <a:ext cx="684213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DEEL 3</a:t>
            </a:r>
          </a:p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   H </a:t>
            </a:r>
            <a:r>
              <a:rPr lang="en-GB" sz="1000" b="1" dirty="0" smtClean="0">
                <a:solidFill>
                  <a:srgbClr val="000000"/>
                </a:solidFill>
              </a:rPr>
              <a:t>7</a:t>
            </a:r>
            <a:endParaRPr lang="en-GB" sz="1000" b="1" dirty="0">
              <a:solidFill>
                <a:srgbClr val="000000"/>
              </a:solidFill>
            </a:endParaRPr>
          </a:p>
        </p:txBody>
      </p:sp>
      <p:sp>
        <p:nvSpPr>
          <p:cNvPr id="21530" name="Text Box 32"/>
          <p:cNvSpPr txBox="1">
            <a:spLocks noChangeArrowheads="1"/>
          </p:cNvSpPr>
          <p:nvPr/>
        </p:nvSpPr>
        <p:spPr bwMode="auto">
          <a:xfrm>
            <a:off x="1908175" y="6400800"/>
            <a:ext cx="64817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2400" dirty="0">
                <a:solidFill>
                  <a:schemeClr val="folHlink"/>
                </a:solidFill>
              </a:rPr>
              <a:t>TAFELBLAD </a:t>
            </a:r>
            <a:r>
              <a:rPr lang="nl-NL" sz="2400" dirty="0" smtClean="0">
                <a:solidFill>
                  <a:schemeClr val="folHlink"/>
                </a:solidFill>
              </a:rPr>
              <a:t>VmB-7.91</a:t>
            </a:r>
            <a:endParaRPr lang="nl-NL" sz="2400" dirty="0">
              <a:solidFill>
                <a:schemeClr val="folHlink"/>
              </a:solidFill>
            </a:endParaRPr>
          </a:p>
        </p:txBody>
      </p:sp>
      <p:sp>
        <p:nvSpPr>
          <p:cNvPr id="11" name="Text Box 36"/>
          <p:cNvSpPr txBox="1">
            <a:spLocks noChangeArrowheads="1"/>
          </p:cNvSpPr>
          <p:nvPr/>
        </p:nvSpPr>
        <p:spPr bwMode="auto">
          <a:xfrm>
            <a:off x="5292700" y="6400800"/>
            <a:ext cx="647452" cy="461665"/>
          </a:xfrm>
          <a:prstGeom prst="rect">
            <a:avLst/>
          </a:prstGeom>
          <a:solidFill>
            <a:schemeClr val="folHlink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nl-NL" sz="2400" dirty="0" smtClean="0"/>
              <a:t>2a</a:t>
            </a:r>
            <a:endParaRPr lang="nl-NL" sz="2400" u="sng" dirty="0"/>
          </a:p>
        </p:txBody>
      </p:sp>
      <p:graphicFrame>
        <p:nvGraphicFramePr>
          <p:cNvPr id="12" name="Group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2013756"/>
              </p:ext>
            </p:extLst>
          </p:nvPr>
        </p:nvGraphicFramePr>
        <p:xfrm>
          <a:off x="1042988" y="2636838"/>
          <a:ext cx="3467100" cy="914400"/>
        </p:xfrm>
        <a:graphic>
          <a:graphicData uri="http://schemas.openxmlformats.org/drawingml/2006/table">
            <a:tbl>
              <a:tblPr/>
              <a:tblGrid>
                <a:gridCol w="866775"/>
                <a:gridCol w="862012"/>
                <a:gridCol w="871538"/>
                <a:gridCol w="866775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1SA</a:t>
                      </a: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?</a:t>
                      </a:r>
                      <a:endParaRPr kumimoji="0" lang="nl-N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" name="Text Box 36"/>
          <p:cNvSpPr txBox="1">
            <a:spLocks noChangeArrowheads="1"/>
          </p:cNvSpPr>
          <p:nvPr/>
        </p:nvSpPr>
        <p:spPr bwMode="auto">
          <a:xfrm>
            <a:off x="4190188" y="919606"/>
            <a:ext cx="2110004" cy="1625060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sz="2400" dirty="0" smtClean="0"/>
              <a:t>9 8 3</a:t>
            </a:r>
            <a:endParaRPr lang="nl-NL" sz="2400" dirty="0">
              <a:ea typeface="MS Gothic" pitchFamily="49" charset="-128"/>
            </a:endParaRPr>
          </a:p>
          <a:p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sz="2400" dirty="0" smtClean="0">
                <a:ea typeface="MS Gothic" pitchFamily="49" charset="-128"/>
              </a:rPr>
              <a:t>A V B 7 6 4</a:t>
            </a:r>
            <a:endParaRPr lang="nl-NL" sz="2400" dirty="0">
              <a:ea typeface="MS Gothic" pitchFamily="49" charset="-128"/>
            </a:endParaRPr>
          </a:p>
          <a:p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sz="2400" dirty="0" smtClean="0">
                <a:ea typeface="MS Gothic" pitchFamily="49" charset="-128"/>
              </a:rPr>
              <a:t>3</a:t>
            </a:r>
            <a:endParaRPr lang="nl-NL" sz="2400" dirty="0">
              <a:ea typeface="MS Gothic" pitchFamily="49" charset="-128"/>
            </a:endParaRPr>
          </a:p>
          <a:p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sz="2400" dirty="0" smtClean="0">
                <a:ea typeface="MS Gothic" pitchFamily="49" charset="-128"/>
              </a:rPr>
              <a:t>H 7 6</a:t>
            </a:r>
            <a:endParaRPr lang="nl-NL" sz="2400" dirty="0">
              <a:ea typeface="MS Gothic" pitchFamily="49" charset="-128"/>
            </a:endParaRPr>
          </a:p>
        </p:txBody>
      </p:sp>
      <p:sp>
        <p:nvSpPr>
          <p:cNvPr id="9" name="Text Box 36"/>
          <p:cNvSpPr txBox="1">
            <a:spLocks noChangeArrowheads="1"/>
          </p:cNvSpPr>
          <p:nvPr/>
        </p:nvSpPr>
        <p:spPr bwMode="auto">
          <a:xfrm>
            <a:off x="971550" y="908050"/>
            <a:ext cx="1943100" cy="1609725"/>
          </a:xfrm>
          <a:prstGeom prst="rect">
            <a:avLst/>
          </a:prstGeom>
          <a:solidFill>
            <a:srgbClr val="99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endParaRPr lang="nl-NL" altLang="nl-NL" sz="2400" dirty="0">
              <a:ea typeface="MS Gothic" pitchFamily="49" charset="-128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endParaRPr lang="nl-NL" altLang="nl-NL" sz="2400" dirty="0">
              <a:ea typeface="MS Gothic" pitchFamily="49" charset="-128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endParaRPr lang="nl-NL" altLang="nl-NL" sz="2400" dirty="0">
              <a:ea typeface="MS Gothic" pitchFamily="49" charset="-128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endParaRPr lang="nl-NL" altLang="nl-NL" sz="2400" dirty="0">
              <a:ea typeface="MS Gothic" pitchFamily="49" charset="-128"/>
            </a:endParaRPr>
          </a:p>
        </p:txBody>
      </p:sp>
      <p:sp>
        <p:nvSpPr>
          <p:cNvPr id="10" name="Text Box 24"/>
          <p:cNvSpPr txBox="1">
            <a:spLocks noChangeArrowheads="1"/>
          </p:cNvSpPr>
          <p:nvPr/>
        </p:nvSpPr>
        <p:spPr bwMode="auto">
          <a:xfrm>
            <a:off x="3059113" y="1268413"/>
            <a:ext cx="936625" cy="9255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</a:pPr>
            <a:r>
              <a:rPr lang="nl-NL" sz="1800" dirty="0" smtClean="0"/>
              <a:t>N</a:t>
            </a:r>
            <a:endParaRPr lang="nl-NL" sz="1800" dirty="0"/>
          </a:p>
          <a:p>
            <a:pPr>
              <a:spcBef>
                <a:spcPct val="0"/>
              </a:spcBef>
            </a:pPr>
            <a:r>
              <a:rPr lang="nl-NL" sz="1800" dirty="0"/>
              <a:t>W     O</a:t>
            </a:r>
          </a:p>
          <a:p>
            <a:pPr algn="ctr">
              <a:spcBef>
                <a:spcPct val="0"/>
              </a:spcBef>
            </a:pPr>
            <a:r>
              <a:rPr lang="nl-NL" sz="1800" dirty="0" smtClean="0"/>
              <a:t>Z</a:t>
            </a:r>
            <a:endParaRPr lang="nl-NL" sz="1800" dirty="0"/>
          </a:p>
        </p:txBody>
      </p:sp>
    </p:spTree>
    <p:extLst>
      <p:ext uri="{BB962C8B-B14F-4D97-AF65-F5344CB8AC3E}">
        <p14:creationId xmlns:p14="http://schemas.microsoft.com/office/powerpoint/2010/main" val="3560640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3"/>
          <p:cNvSpPr txBox="1">
            <a:spLocks noChangeArrowheads="1"/>
          </p:cNvSpPr>
          <p:nvPr/>
        </p:nvSpPr>
        <p:spPr bwMode="auto">
          <a:xfrm>
            <a:off x="684213" y="0"/>
            <a:ext cx="8459787" cy="641350"/>
          </a:xfrm>
          <a:prstGeom prst="rect">
            <a:avLst/>
          </a:prstGeom>
          <a:solidFill>
            <a:srgbClr val="F2C48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/>
              <a:t>  </a:t>
            </a:r>
            <a:endParaRPr lang="nl-NL">
              <a:solidFill>
                <a:srgbClr val="000000"/>
              </a:solidFill>
            </a:endParaRP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0" y="765175"/>
            <a:ext cx="684213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DEEL 3</a:t>
            </a:r>
          </a:p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   H </a:t>
            </a:r>
            <a:r>
              <a:rPr lang="en-GB" sz="1000" b="1" dirty="0" smtClean="0">
                <a:solidFill>
                  <a:srgbClr val="000000"/>
                </a:solidFill>
              </a:rPr>
              <a:t>7</a:t>
            </a:r>
            <a:endParaRPr lang="en-GB" sz="1000" b="1" dirty="0">
              <a:solidFill>
                <a:srgbClr val="000000"/>
              </a:solidFill>
            </a:endParaRPr>
          </a:p>
        </p:txBody>
      </p:sp>
      <p:sp>
        <p:nvSpPr>
          <p:cNvPr id="21530" name="Text Box 32"/>
          <p:cNvSpPr txBox="1">
            <a:spLocks noChangeArrowheads="1"/>
          </p:cNvSpPr>
          <p:nvPr/>
        </p:nvSpPr>
        <p:spPr bwMode="auto">
          <a:xfrm>
            <a:off x="1908175" y="6400800"/>
            <a:ext cx="64817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2400" dirty="0">
                <a:solidFill>
                  <a:schemeClr val="folHlink"/>
                </a:solidFill>
              </a:rPr>
              <a:t>TAFELBLAD </a:t>
            </a:r>
            <a:r>
              <a:rPr lang="nl-NL" sz="2400" dirty="0" smtClean="0">
                <a:solidFill>
                  <a:schemeClr val="folHlink"/>
                </a:solidFill>
              </a:rPr>
              <a:t>VmB-7.91</a:t>
            </a:r>
            <a:endParaRPr lang="nl-NL" sz="2400" dirty="0">
              <a:solidFill>
                <a:schemeClr val="folHlink"/>
              </a:solidFill>
            </a:endParaRPr>
          </a:p>
        </p:txBody>
      </p:sp>
      <p:sp>
        <p:nvSpPr>
          <p:cNvPr id="11" name="Text Box 36"/>
          <p:cNvSpPr txBox="1">
            <a:spLocks noChangeArrowheads="1"/>
          </p:cNvSpPr>
          <p:nvPr/>
        </p:nvSpPr>
        <p:spPr bwMode="auto">
          <a:xfrm>
            <a:off x="5292700" y="6400800"/>
            <a:ext cx="647452" cy="461665"/>
          </a:xfrm>
          <a:prstGeom prst="rect">
            <a:avLst/>
          </a:prstGeom>
          <a:solidFill>
            <a:schemeClr val="folHlink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nl-NL" sz="2400" dirty="0" smtClean="0"/>
              <a:t>2a</a:t>
            </a:r>
            <a:endParaRPr lang="nl-NL" sz="2400" u="sng" dirty="0"/>
          </a:p>
        </p:txBody>
      </p:sp>
      <p:graphicFrame>
        <p:nvGraphicFramePr>
          <p:cNvPr id="12" name="Group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5305015"/>
              </p:ext>
            </p:extLst>
          </p:nvPr>
        </p:nvGraphicFramePr>
        <p:xfrm>
          <a:off x="1042988" y="2636838"/>
          <a:ext cx="3467100" cy="914400"/>
        </p:xfrm>
        <a:graphic>
          <a:graphicData uri="http://schemas.openxmlformats.org/drawingml/2006/table">
            <a:tbl>
              <a:tblPr/>
              <a:tblGrid>
                <a:gridCol w="866775"/>
                <a:gridCol w="862012"/>
                <a:gridCol w="871538"/>
                <a:gridCol w="866775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1SA</a:t>
                      </a: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4</a:t>
                      </a:r>
                      <a:r>
                        <a:rPr lang="nl-NL" altLang="nl-NL" sz="24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</a:t>
                      </a:r>
                      <a:endParaRPr kumimoji="0" lang="nl-NL" sz="2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" name="Text Box 41"/>
          <p:cNvSpPr txBox="1">
            <a:spLocks noChangeArrowheads="1"/>
          </p:cNvSpPr>
          <p:nvPr/>
        </p:nvSpPr>
        <p:spPr bwMode="auto">
          <a:xfrm>
            <a:off x="2753866" y="3711958"/>
            <a:ext cx="2322190" cy="1569660"/>
          </a:xfrm>
          <a:prstGeom prst="rect">
            <a:avLst/>
          </a:prstGeom>
          <a:solidFill>
            <a:schemeClr val="accent1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nl-NL" sz="2400" dirty="0"/>
              <a:t>punten </a:t>
            </a:r>
            <a:endParaRPr lang="nl-NL" sz="2400" dirty="0" smtClean="0"/>
          </a:p>
          <a:p>
            <a:pPr>
              <a:spcBef>
                <a:spcPts val="0"/>
              </a:spcBef>
            </a:pPr>
            <a:r>
              <a:rPr lang="nl-NL" sz="2400" dirty="0" smtClean="0"/>
              <a:t>samen</a:t>
            </a:r>
          </a:p>
          <a:p>
            <a:pPr>
              <a:spcBef>
                <a:spcPts val="0"/>
              </a:spcBef>
            </a:pPr>
            <a:r>
              <a:rPr lang="nl-NL" sz="2400" dirty="0" smtClean="0"/>
              <a:t>6</a:t>
            </a:r>
            <a:r>
              <a:rPr lang="nl-NL" sz="2400" b="1" baseline="30000" dirty="0" smtClean="0"/>
              <a:t>+</a:t>
            </a:r>
            <a:r>
              <a:rPr lang="nl-NL" sz="2400" dirty="0" smtClean="0"/>
              <a:t>-kaart </a:t>
            </a:r>
            <a:r>
              <a:rPr lang="nl-NL" altLang="nl-NL" sz="2400" dirty="0" smtClean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</a:t>
            </a:r>
          </a:p>
          <a:p>
            <a:pPr>
              <a:spcBef>
                <a:spcPts val="0"/>
              </a:spcBef>
            </a:pP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10" name="Text Box 36"/>
          <p:cNvSpPr txBox="1">
            <a:spLocks noChangeArrowheads="1"/>
          </p:cNvSpPr>
          <p:nvPr/>
        </p:nvSpPr>
        <p:spPr bwMode="auto">
          <a:xfrm>
            <a:off x="4190188" y="919606"/>
            <a:ext cx="2110004" cy="1625060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sz="2400" dirty="0" smtClean="0"/>
              <a:t>9 8 3</a:t>
            </a:r>
            <a:endParaRPr lang="nl-NL" sz="2400" dirty="0">
              <a:ea typeface="MS Gothic" pitchFamily="49" charset="-128"/>
            </a:endParaRPr>
          </a:p>
          <a:p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sz="2400" dirty="0" smtClean="0">
                <a:ea typeface="MS Gothic" pitchFamily="49" charset="-128"/>
              </a:rPr>
              <a:t>A V B 7 6 4</a:t>
            </a:r>
            <a:endParaRPr lang="nl-NL" sz="2400" dirty="0">
              <a:ea typeface="MS Gothic" pitchFamily="49" charset="-128"/>
            </a:endParaRPr>
          </a:p>
          <a:p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sz="2400" dirty="0" smtClean="0">
                <a:ea typeface="MS Gothic" pitchFamily="49" charset="-128"/>
              </a:rPr>
              <a:t>3</a:t>
            </a:r>
            <a:endParaRPr lang="nl-NL" sz="2400" dirty="0">
              <a:ea typeface="MS Gothic" pitchFamily="49" charset="-128"/>
            </a:endParaRPr>
          </a:p>
          <a:p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sz="2400" dirty="0" smtClean="0">
                <a:ea typeface="MS Gothic" pitchFamily="49" charset="-128"/>
              </a:rPr>
              <a:t>H 7 6</a:t>
            </a:r>
            <a:endParaRPr lang="nl-NL" sz="2400" dirty="0">
              <a:ea typeface="MS Gothic" pitchFamily="49" charset="-128"/>
            </a:endParaRPr>
          </a:p>
        </p:txBody>
      </p:sp>
      <p:sp>
        <p:nvSpPr>
          <p:cNvPr id="14" name="Text Box 41"/>
          <p:cNvSpPr txBox="1">
            <a:spLocks noChangeArrowheads="1"/>
          </p:cNvSpPr>
          <p:nvPr/>
        </p:nvSpPr>
        <p:spPr bwMode="auto">
          <a:xfrm>
            <a:off x="6047656" y="2720241"/>
            <a:ext cx="3096344" cy="830997"/>
          </a:xfrm>
          <a:prstGeom prst="rect">
            <a:avLst/>
          </a:prstGeom>
          <a:solidFill>
            <a:srgbClr val="F2C489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>
              <a:spcBef>
                <a:spcPts val="0"/>
              </a:spcBef>
            </a:pPr>
            <a:r>
              <a:rPr lang="nl-NL" sz="2400" dirty="0" smtClean="0">
                <a:ea typeface="MS Gothic" pitchFamily="49" charset="-128"/>
              </a:rPr>
              <a:t>na 1SA - D vervallen </a:t>
            </a:r>
          </a:p>
          <a:p>
            <a:pPr lvl="0">
              <a:spcBef>
                <a:spcPts val="0"/>
              </a:spcBef>
            </a:pPr>
            <a:r>
              <a:rPr lang="nl-NL" sz="2400" dirty="0" smtClean="0">
                <a:ea typeface="MS Gothic" pitchFamily="49" charset="-128"/>
              </a:rPr>
              <a:t>de conventies</a:t>
            </a:r>
            <a:endParaRPr lang="nl-NL" sz="2400" dirty="0"/>
          </a:p>
        </p:txBody>
      </p:sp>
      <p:sp>
        <p:nvSpPr>
          <p:cNvPr id="13" name="Text Box 36"/>
          <p:cNvSpPr txBox="1">
            <a:spLocks noChangeArrowheads="1"/>
          </p:cNvSpPr>
          <p:nvPr/>
        </p:nvSpPr>
        <p:spPr bwMode="auto">
          <a:xfrm>
            <a:off x="971550" y="908050"/>
            <a:ext cx="1943100" cy="1609725"/>
          </a:xfrm>
          <a:prstGeom prst="rect">
            <a:avLst/>
          </a:prstGeom>
          <a:solidFill>
            <a:srgbClr val="99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endParaRPr lang="nl-NL" altLang="nl-NL" sz="2400" dirty="0">
              <a:ea typeface="MS Gothic" pitchFamily="49" charset="-128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endParaRPr lang="nl-NL" altLang="nl-NL" sz="2400" dirty="0">
              <a:ea typeface="MS Gothic" pitchFamily="49" charset="-128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endParaRPr lang="nl-NL" altLang="nl-NL" sz="2400" dirty="0">
              <a:ea typeface="MS Gothic" pitchFamily="49" charset="-128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endParaRPr lang="nl-NL" altLang="nl-NL" sz="2400" dirty="0">
              <a:ea typeface="MS Gothic" pitchFamily="49" charset="-128"/>
            </a:endParaRPr>
          </a:p>
        </p:txBody>
      </p:sp>
      <p:sp>
        <p:nvSpPr>
          <p:cNvPr id="15" name="Text Box 41"/>
          <p:cNvSpPr txBox="1">
            <a:spLocks noChangeArrowheads="1"/>
          </p:cNvSpPr>
          <p:nvPr/>
        </p:nvSpPr>
        <p:spPr bwMode="auto">
          <a:xfrm>
            <a:off x="4303117" y="3711958"/>
            <a:ext cx="1691878" cy="1569660"/>
          </a:xfrm>
          <a:prstGeom prst="rect">
            <a:avLst/>
          </a:prstGeom>
          <a:solidFill>
            <a:schemeClr val="accent1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nl-NL" sz="2400" dirty="0" smtClean="0"/>
              <a:t>= 10</a:t>
            </a:r>
          </a:p>
          <a:p>
            <a:pPr>
              <a:spcBef>
                <a:spcPts val="0"/>
              </a:spcBef>
            </a:pPr>
            <a:r>
              <a:rPr lang="nl-NL" sz="2400" dirty="0" smtClean="0"/>
              <a:t>= 25-27</a:t>
            </a:r>
          </a:p>
          <a:p>
            <a:pPr>
              <a:spcBef>
                <a:spcPts val="0"/>
              </a:spcBef>
            </a:pPr>
            <a:r>
              <a:rPr lang="nl-NL" sz="2400" dirty="0" smtClean="0"/>
              <a:t>= Ja </a:t>
            </a:r>
          </a:p>
          <a:p>
            <a:pPr algn="r">
              <a:spcBef>
                <a:spcPts val="0"/>
              </a:spcBef>
              <a:defRPr/>
            </a:pPr>
            <a:r>
              <a:rPr lang="nl-NL" sz="2400" dirty="0" smtClean="0">
                <a:sym typeface="Wingdings" pitchFamily="2" charset="2"/>
              </a:rPr>
              <a:t> </a:t>
            </a:r>
            <a:r>
              <a:rPr lang="nl-NL" sz="2400" dirty="0" smtClean="0"/>
              <a:t>4</a:t>
            </a:r>
            <a:r>
              <a:rPr lang="nl-NL" altLang="nl-NL" sz="2400" dirty="0" smtClean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</a:t>
            </a: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16" name="Text Box 24"/>
          <p:cNvSpPr txBox="1">
            <a:spLocks noChangeArrowheads="1"/>
          </p:cNvSpPr>
          <p:nvPr/>
        </p:nvSpPr>
        <p:spPr bwMode="auto">
          <a:xfrm>
            <a:off x="3059113" y="1268413"/>
            <a:ext cx="936625" cy="9255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</a:pPr>
            <a:r>
              <a:rPr lang="nl-NL" sz="1800" dirty="0" smtClean="0"/>
              <a:t>N</a:t>
            </a:r>
            <a:endParaRPr lang="nl-NL" sz="1800" dirty="0"/>
          </a:p>
          <a:p>
            <a:pPr>
              <a:spcBef>
                <a:spcPct val="0"/>
              </a:spcBef>
            </a:pPr>
            <a:r>
              <a:rPr lang="nl-NL" sz="1800" dirty="0"/>
              <a:t>W     O</a:t>
            </a:r>
          </a:p>
          <a:p>
            <a:pPr algn="ctr">
              <a:spcBef>
                <a:spcPct val="0"/>
              </a:spcBef>
            </a:pPr>
            <a:r>
              <a:rPr lang="nl-NL" sz="1800" dirty="0" smtClean="0"/>
              <a:t>Z</a:t>
            </a:r>
            <a:endParaRPr lang="nl-NL" sz="1800" dirty="0"/>
          </a:p>
        </p:txBody>
      </p:sp>
    </p:spTree>
    <p:extLst>
      <p:ext uri="{BB962C8B-B14F-4D97-AF65-F5344CB8AC3E}">
        <p14:creationId xmlns:p14="http://schemas.microsoft.com/office/powerpoint/2010/main" val="2938681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3"/>
          <p:cNvSpPr txBox="1">
            <a:spLocks noChangeArrowheads="1"/>
          </p:cNvSpPr>
          <p:nvPr/>
        </p:nvSpPr>
        <p:spPr bwMode="auto">
          <a:xfrm>
            <a:off x="684213" y="0"/>
            <a:ext cx="8459787" cy="641350"/>
          </a:xfrm>
          <a:prstGeom prst="rect">
            <a:avLst/>
          </a:prstGeom>
          <a:solidFill>
            <a:srgbClr val="F2C48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/>
              <a:t>  </a:t>
            </a:r>
            <a:endParaRPr lang="nl-NL">
              <a:solidFill>
                <a:srgbClr val="000000"/>
              </a:solidFill>
            </a:endParaRP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0" y="765175"/>
            <a:ext cx="684213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DEEL 3</a:t>
            </a:r>
          </a:p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   H </a:t>
            </a:r>
            <a:r>
              <a:rPr lang="en-GB" sz="1000" b="1" dirty="0" smtClean="0">
                <a:solidFill>
                  <a:srgbClr val="000000"/>
                </a:solidFill>
              </a:rPr>
              <a:t>7</a:t>
            </a:r>
            <a:endParaRPr lang="en-GB" sz="1000" b="1" dirty="0">
              <a:solidFill>
                <a:srgbClr val="000000"/>
              </a:solidFill>
            </a:endParaRPr>
          </a:p>
        </p:txBody>
      </p:sp>
      <p:sp>
        <p:nvSpPr>
          <p:cNvPr id="21530" name="Text Box 32"/>
          <p:cNvSpPr txBox="1">
            <a:spLocks noChangeArrowheads="1"/>
          </p:cNvSpPr>
          <p:nvPr/>
        </p:nvSpPr>
        <p:spPr bwMode="auto">
          <a:xfrm>
            <a:off x="1908175" y="6400800"/>
            <a:ext cx="64817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2400" dirty="0">
                <a:solidFill>
                  <a:schemeClr val="folHlink"/>
                </a:solidFill>
              </a:rPr>
              <a:t>TAFELBLAD </a:t>
            </a:r>
            <a:r>
              <a:rPr lang="nl-NL" sz="2400" dirty="0" smtClean="0">
                <a:solidFill>
                  <a:schemeClr val="folHlink"/>
                </a:solidFill>
              </a:rPr>
              <a:t>VmB-7.91</a:t>
            </a:r>
            <a:endParaRPr lang="nl-NL" sz="2400" dirty="0">
              <a:solidFill>
                <a:schemeClr val="folHlink"/>
              </a:solidFill>
            </a:endParaRPr>
          </a:p>
        </p:txBody>
      </p:sp>
      <p:sp>
        <p:nvSpPr>
          <p:cNvPr id="11" name="Text Box 36"/>
          <p:cNvSpPr txBox="1">
            <a:spLocks noChangeArrowheads="1"/>
          </p:cNvSpPr>
          <p:nvPr/>
        </p:nvSpPr>
        <p:spPr bwMode="auto">
          <a:xfrm>
            <a:off x="5292700" y="6400800"/>
            <a:ext cx="647452" cy="461665"/>
          </a:xfrm>
          <a:prstGeom prst="rect">
            <a:avLst/>
          </a:prstGeom>
          <a:solidFill>
            <a:schemeClr val="folHlink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nl-NL" sz="2400" dirty="0" smtClean="0"/>
              <a:t>2b</a:t>
            </a:r>
            <a:endParaRPr lang="nl-NL" sz="2400" u="sng" dirty="0"/>
          </a:p>
        </p:txBody>
      </p:sp>
      <p:graphicFrame>
        <p:nvGraphicFramePr>
          <p:cNvPr id="12" name="Group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1947717"/>
              </p:ext>
            </p:extLst>
          </p:nvPr>
        </p:nvGraphicFramePr>
        <p:xfrm>
          <a:off x="1042988" y="2636838"/>
          <a:ext cx="3467100" cy="914400"/>
        </p:xfrm>
        <a:graphic>
          <a:graphicData uri="http://schemas.openxmlformats.org/drawingml/2006/table">
            <a:tbl>
              <a:tblPr/>
              <a:tblGrid>
                <a:gridCol w="866775"/>
                <a:gridCol w="862012"/>
                <a:gridCol w="871538"/>
                <a:gridCol w="866775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1SA</a:t>
                      </a: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?</a:t>
                      </a:r>
                      <a:endParaRPr kumimoji="0" lang="nl-N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" name="Text Box 36"/>
          <p:cNvSpPr txBox="1">
            <a:spLocks noChangeArrowheads="1"/>
          </p:cNvSpPr>
          <p:nvPr/>
        </p:nvSpPr>
        <p:spPr bwMode="auto">
          <a:xfrm>
            <a:off x="4190188" y="919606"/>
            <a:ext cx="1893980" cy="1609725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sz="2400" dirty="0" smtClean="0"/>
              <a:t>9 6 4</a:t>
            </a:r>
            <a:endParaRPr lang="nl-NL" sz="2400" dirty="0">
              <a:ea typeface="MS Gothic" pitchFamily="49" charset="-128"/>
            </a:endParaRPr>
          </a:p>
          <a:p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sz="2400" dirty="0" smtClean="0">
                <a:ea typeface="MS Gothic" pitchFamily="49" charset="-128"/>
              </a:rPr>
              <a:t>8 4 2</a:t>
            </a:r>
            <a:endParaRPr lang="nl-NL" sz="2400" dirty="0">
              <a:ea typeface="MS Gothic" pitchFamily="49" charset="-128"/>
            </a:endParaRPr>
          </a:p>
          <a:p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sz="2400" dirty="0" smtClean="0">
                <a:ea typeface="MS Gothic" pitchFamily="49" charset="-128"/>
              </a:rPr>
              <a:t>7 5</a:t>
            </a:r>
            <a:endParaRPr lang="nl-NL" sz="2400" dirty="0">
              <a:ea typeface="MS Gothic" pitchFamily="49" charset="-128"/>
            </a:endParaRPr>
          </a:p>
          <a:p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sz="2400" dirty="0" smtClean="0">
                <a:ea typeface="MS Gothic" pitchFamily="49" charset="-128"/>
              </a:rPr>
              <a:t>V 9 8 6 2</a:t>
            </a:r>
            <a:endParaRPr lang="nl-NL" sz="2400" dirty="0">
              <a:ea typeface="MS Gothic" pitchFamily="49" charset="-128"/>
            </a:endParaRPr>
          </a:p>
        </p:txBody>
      </p:sp>
      <p:sp>
        <p:nvSpPr>
          <p:cNvPr id="9" name="Text Box 36"/>
          <p:cNvSpPr txBox="1">
            <a:spLocks noChangeArrowheads="1"/>
          </p:cNvSpPr>
          <p:nvPr/>
        </p:nvSpPr>
        <p:spPr bwMode="auto">
          <a:xfrm>
            <a:off x="971550" y="908050"/>
            <a:ext cx="1943100" cy="1609725"/>
          </a:xfrm>
          <a:prstGeom prst="rect">
            <a:avLst/>
          </a:prstGeom>
          <a:solidFill>
            <a:srgbClr val="99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endParaRPr lang="nl-NL" altLang="nl-NL" sz="2400" dirty="0">
              <a:ea typeface="MS Gothic" pitchFamily="49" charset="-128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endParaRPr lang="nl-NL" altLang="nl-NL" sz="2400" dirty="0">
              <a:ea typeface="MS Gothic" pitchFamily="49" charset="-128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endParaRPr lang="nl-NL" altLang="nl-NL" sz="2400" dirty="0">
              <a:ea typeface="MS Gothic" pitchFamily="49" charset="-128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endParaRPr lang="nl-NL" altLang="nl-NL" sz="2400" dirty="0">
              <a:ea typeface="MS Gothic" pitchFamily="49" charset="-128"/>
            </a:endParaRPr>
          </a:p>
        </p:txBody>
      </p:sp>
      <p:sp>
        <p:nvSpPr>
          <p:cNvPr id="10" name="Text Box 24"/>
          <p:cNvSpPr txBox="1">
            <a:spLocks noChangeArrowheads="1"/>
          </p:cNvSpPr>
          <p:nvPr/>
        </p:nvSpPr>
        <p:spPr bwMode="auto">
          <a:xfrm>
            <a:off x="3059113" y="1268413"/>
            <a:ext cx="936625" cy="9255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</a:pPr>
            <a:r>
              <a:rPr lang="nl-NL" sz="1800" dirty="0" smtClean="0"/>
              <a:t>N</a:t>
            </a:r>
            <a:endParaRPr lang="nl-NL" sz="1800" dirty="0"/>
          </a:p>
          <a:p>
            <a:pPr>
              <a:spcBef>
                <a:spcPct val="0"/>
              </a:spcBef>
            </a:pPr>
            <a:r>
              <a:rPr lang="nl-NL" sz="1800" dirty="0"/>
              <a:t>W     O</a:t>
            </a:r>
          </a:p>
          <a:p>
            <a:pPr algn="ctr">
              <a:spcBef>
                <a:spcPct val="0"/>
              </a:spcBef>
            </a:pPr>
            <a:r>
              <a:rPr lang="nl-NL" sz="1800" dirty="0" smtClean="0"/>
              <a:t>Z</a:t>
            </a:r>
            <a:endParaRPr lang="nl-NL" sz="1800" dirty="0"/>
          </a:p>
        </p:txBody>
      </p:sp>
    </p:spTree>
    <p:extLst>
      <p:ext uri="{BB962C8B-B14F-4D97-AF65-F5344CB8AC3E}">
        <p14:creationId xmlns:p14="http://schemas.microsoft.com/office/powerpoint/2010/main" val="879227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3"/>
          <p:cNvSpPr txBox="1">
            <a:spLocks noChangeArrowheads="1"/>
          </p:cNvSpPr>
          <p:nvPr/>
        </p:nvSpPr>
        <p:spPr bwMode="auto">
          <a:xfrm>
            <a:off x="684213" y="0"/>
            <a:ext cx="8459787" cy="641350"/>
          </a:xfrm>
          <a:prstGeom prst="rect">
            <a:avLst/>
          </a:prstGeom>
          <a:solidFill>
            <a:srgbClr val="F2C48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/>
              <a:t>  </a:t>
            </a:r>
            <a:endParaRPr lang="nl-NL">
              <a:solidFill>
                <a:srgbClr val="000000"/>
              </a:solidFill>
            </a:endParaRP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0" y="765175"/>
            <a:ext cx="684213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DEEL 3</a:t>
            </a:r>
          </a:p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   H </a:t>
            </a:r>
            <a:r>
              <a:rPr lang="en-GB" sz="1000" b="1" dirty="0" smtClean="0">
                <a:solidFill>
                  <a:srgbClr val="000000"/>
                </a:solidFill>
              </a:rPr>
              <a:t>7</a:t>
            </a:r>
            <a:endParaRPr lang="en-GB" sz="1000" b="1" dirty="0">
              <a:solidFill>
                <a:srgbClr val="000000"/>
              </a:solidFill>
            </a:endParaRPr>
          </a:p>
        </p:txBody>
      </p:sp>
      <p:sp>
        <p:nvSpPr>
          <p:cNvPr id="21530" name="Text Box 32"/>
          <p:cNvSpPr txBox="1">
            <a:spLocks noChangeArrowheads="1"/>
          </p:cNvSpPr>
          <p:nvPr/>
        </p:nvSpPr>
        <p:spPr bwMode="auto">
          <a:xfrm>
            <a:off x="1908175" y="6400800"/>
            <a:ext cx="64817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2400" dirty="0">
                <a:solidFill>
                  <a:schemeClr val="folHlink"/>
                </a:solidFill>
              </a:rPr>
              <a:t>TAFELBLAD </a:t>
            </a:r>
            <a:r>
              <a:rPr lang="nl-NL" sz="2400" dirty="0" smtClean="0">
                <a:solidFill>
                  <a:schemeClr val="folHlink"/>
                </a:solidFill>
              </a:rPr>
              <a:t>VmB-7.91</a:t>
            </a:r>
            <a:endParaRPr lang="nl-NL" sz="2400" dirty="0">
              <a:solidFill>
                <a:schemeClr val="folHlink"/>
              </a:solidFill>
            </a:endParaRPr>
          </a:p>
        </p:txBody>
      </p:sp>
      <p:sp>
        <p:nvSpPr>
          <p:cNvPr id="11" name="Text Box 36"/>
          <p:cNvSpPr txBox="1">
            <a:spLocks noChangeArrowheads="1"/>
          </p:cNvSpPr>
          <p:nvPr/>
        </p:nvSpPr>
        <p:spPr bwMode="auto">
          <a:xfrm>
            <a:off x="5292700" y="6400800"/>
            <a:ext cx="647452" cy="461665"/>
          </a:xfrm>
          <a:prstGeom prst="rect">
            <a:avLst/>
          </a:prstGeom>
          <a:solidFill>
            <a:schemeClr val="folHlink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nl-NL" sz="2400" dirty="0" smtClean="0"/>
              <a:t>2b</a:t>
            </a:r>
            <a:endParaRPr lang="nl-NL" sz="2400" u="sng" dirty="0"/>
          </a:p>
        </p:txBody>
      </p:sp>
      <p:graphicFrame>
        <p:nvGraphicFramePr>
          <p:cNvPr id="12" name="Group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2716098"/>
              </p:ext>
            </p:extLst>
          </p:nvPr>
        </p:nvGraphicFramePr>
        <p:xfrm>
          <a:off x="1042988" y="2636838"/>
          <a:ext cx="3467100" cy="914400"/>
        </p:xfrm>
        <a:graphic>
          <a:graphicData uri="http://schemas.openxmlformats.org/drawingml/2006/table">
            <a:tbl>
              <a:tblPr/>
              <a:tblGrid>
                <a:gridCol w="866775"/>
                <a:gridCol w="862012"/>
                <a:gridCol w="871538"/>
                <a:gridCol w="866775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1SA</a:t>
                      </a: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2</a:t>
                      </a:r>
                      <a:r>
                        <a:rPr lang="nl-NL" altLang="nl-NL" sz="2400" dirty="0" smtClean="0">
                          <a:latin typeface="Verdana" panose="020B060403050404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</a:t>
                      </a:r>
                      <a:endParaRPr kumimoji="0" lang="nl-NL" sz="2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" name="Text Box 41"/>
          <p:cNvSpPr txBox="1">
            <a:spLocks noChangeArrowheads="1"/>
          </p:cNvSpPr>
          <p:nvPr/>
        </p:nvSpPr>
        <p:spPr bwMode="auto">
          <a:xfrm>
            <a:off x="2753866" y="3711958"/>
            <a:ext cx="2160240" cy="1200329"/>
          </a:xfrm>
          <a:prstGeom prst="rect">
            <a:avLst/>
          </a:prstGeom>
          <a:solidFill>
            <a:schemeClr val="accent1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nl-NL" sz="2400" dirty="0"/>
              <a:t>punten </a:t>
            </a:r>
            <a:endParaRPr lang="nl-NL" sz="2400" dirty="0" smtClean="0"/>
          </a:p>
          <a:p>
            <a:pPr>
              <a:spcBef>
                <a:spcPts val="0"/>
              </a:spcBef>
            </a:pPr>
            <a:r>
              <a:rPr lang="nl-NL" sz="2400" dirty="0" smtClean="0"/>
              <a:t>5</a:t>
            </a:r>
            <a:r>
              <a:rPr lang="nl-NL" sz="2400" b="1" baseline="30000" dirty="0" smtClean="0"/>
              <a:t>+</a:t>
            </a:r>
            <a:r>
              <a:rPr lang="nl-NL" sz="2400" dirty="0" smtClean="0"/>
              <a:t>-kaart </a:t>
            </a:r>
            <a:r>
              <a:rPr lang="nl-NL" altLang="nl-NL" sz="2400" dirty="0" smtClean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</a:t>
            </a:r>
          </a:p>
          <a:p>
            <a:pPr>
              <a:spcBef>
                <a:spcPts val="0"/>
              </a:spcBef>
            </a:pP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10" name="Text Box 36"/>
          <p:cNvSpPr txBox="1">
            <a:spLocks noChangeArrowheads="1"/>
          </p:cNvSpPr>
          <p:nvPr/>
        </p:nvSpPr>
        <p:spPr bwMode="auto">
          <a:xfrm>
            <a:off x="4190188" y="919606"/>
            <a:ext cx="1893980" cy="1609725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sz="2400" dirty="0" smtClean="0"/>
              <a:t>9 6 4</a:t>
            </a:r>
            <a:endParaRPr lang="nl-NL" sz="2400" dirty="0">
              <a:ea typeface="MS Gothic" pitchFamily="49" charset="-128"/>
            </a:endParaRPr>
          </a:p>
          <a:p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sz="2400" dirty="0" smtClean="0">
                <a:ea typeface="MS Gothic" pitchFamily="49" charset="-128"/>
              </a:rPr>
              <a:t>8 4 2</a:t>
            </a:r>
            <a:endParaRPr lang="nl-NL" sz="2400" dirty="0">
              <a:ea typeface="MS Gothic" pitchFamily="49" charset="-128"/>
            </a:endParaRPr>
          </a:p>
          <a:p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sz="2400" dirty="0" smtClean="0">
                <a:ea typeface="MS Gothic" pitchFamily="49" charset="-128"/>
              </a:rPr>
              <a:t>7 5</a:t>
            </a:r>
            <a:endParaRPr lang="nl-NL" sz="2400" dirty="0">
              <a:ea typeface="MS Gothic" pitchFamily="49" charset="-128"/>
            </a:endParaRPr>
          </a:p>
          <a:p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sz="2400" dirty="0" smtClean="0">
                <a:ea typeface="MS Gothic" pitchFamily="49" charset="-128"/>
              </a:rPr>
              <a:t>V 9 8 6 2</a:t>
            </a:r>
            <a:endParaRPr lang="nl-NL" sz="2400" dirty="0">
              <a:ea typeface="MS Gothic" pitchFamily="49" charset="-128"/>
            </a:endParaRPr>
          </a:p>
        </p:txBody>
      </p:sp>
      <p:sp>
        <p:nvSpPr>
          <p:cNvPr id="14" name="Text Box 41"/>
          <p:cNvSpPr txBox="1">
            <a:spLocks noChangeArrowheads="1"/>
          </p:cNvSpPr>
          <p:nvPr/>
        </p:nvSpPr>
        <p:spPr bwMode="auto">
          <a:xfrm>
            <a:off x="5943346" y="3711957"/>
            <a:ext cx="3096344" cy="1200329"/>
          </a:xfrm>
          <a:prstGeom prst="rect">
            <a:avLst/>
          </a:prstGeom>
          <a:solidFill>
            <a:srgbClr val="F2C489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>
              <a:spcBef>
                <a:spcPts val="0"/>
              </a:spcBef>
            </a:pPr>
            <a:r>
              <a:rPr lang="nl-NL" sz="2400" dirty="0" smtClean="0">
                <a:ea typeface="MS Gothic" pitchFamily="49" charset="-128"/>
              </a:rPr>
              <a:t>na 1</a:t>
            </a:r>
            <a:r>
              <a:rPr lang="nl-NL" sz="2000" dirty="0" smtClean="0">
                <a:ea typeface="MS Gothic" pitchFamily="49" charset="-128"/>
              </a:rPr>
              <a:t>SA</a:t>
            </a:r>
            <a:r>
              <a:rPr lang="nl-NL" sz="2400" dirty="0" smtClean="0">
                <a:ea typeface="MS Gothic" pitchFamily="49" charset="-128"/>
              </a:rPr>
              <a:t> - D vervallen </a:t>
            </a:r>
          </a:p>
          <a:p>
            <a:pPr lvl="0">
              <a:spcBef>
                <a:spcPts val="0"/>
              </a:spcBef>
            </a:pPr>
            <a:r>
              <a:rPr lang="nl-NL" sz="2400" dirty="0" smtClean="0">
                <a:ea typeface="MS Gothic" pitchFamily="49" charset="-128"/>
              </a:rPr>
              <a:t>de conventies</a:t>
            </a:r>
          </a:p>
          <a:p>
            <a:pPr lvl="0">
              <a:spcBef>
                <a:spcPts val="0"/>
              </a:spcBef>
            </a:pPr>
            <a:r>
              <a:rPr lang="nl-NL" sz="2400" dirty="0" smtClean="0"/>
              <a:t>2</a:t>
            </a:r>
            <a:r>
              <a:rPr lang="nl-NL" altLang="nl-NL" sz="2400" dirty="0" smtClean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</a:t>
            </a:r>
            <a:r>
              <a:rPr lang="nl-NL" sz="2400" dirty="0" smtClean="0">
                <a:ea typeface="MS Gothic" pitchFamily="49" charset="-128"/>
              </a:rPr>
              <a:t> is geen Stayman</a:t>
            </a:r>
            <a:endParaRPr lang="nl-NL" sz="2400" dirty="0"/>
          </a:p>
        </p:txBody>
      </p:sp>
      <p:sp>
        <p:nvSpPr>
          <p:cNvPr id="13" name="Text Box 36"/>
          <p:cNvSpPr txBox="1">
            <a:spLocks noChangeArrowheads="1"/>
          </p:cNvSpPr>
          <p:nvPr/>
        </p:nvSpPr>
        <p:spPr bwMode="auto">
          <a:xfrm>
            <a:off x="971550" y="908050"/>
            <a:ext cx="1943100" cy="1609725"/>
          </a:xfrm>
          <a:prstGeom prst="rect">
            <a:avLst/>
          </a:prstGeom>
          <a:solidFill>
            <a:srgbClr val="99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endParaRPr lang="nl-NL" altLang="nl-NL" sz="2400" dirty="0">
              <a:ea typeface="MS Gothic" pitchFamily="49" charset="-128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endParaRPr lang="nl-NL" altLang="nl-NL" sz="2400" dirty="0">
              <a:ea typeface="MS Gothic" pitchFamily="49" charset="-128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endParaRPr lang="nl-NL" altLang="nl-NL" sz="2400" dirty="0">
              <a:ea typeface="MS Gothic" pitchFamily="49" charset="-128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endParaRPr lang="nl-NL" altLang="nl-NL" sz="2400" dirty="0">
              <a:ea typeface="MS Gothic" pitchFamily="49" charset="-128"/>
            </a:endParaRPr>
          </a:p>
        </p:txBody>
      </p:sp>
      <p:sp>
        <p:nvSpPr>
          <p:cNvPr id="15" name="Text Box 41"/>
          <p:cNvSpPr txBox="1">
            <a:spLocks noChangeArrowheads="1"/>
          </p:cNvSpPr>
          <p:nvPr/>
        </p:nvSpPr>
        <p:spPr bwMode="auto">
          <a:xfrm>
            <a:off x="4321274" y="3711958"/>
            <a:ext cx="1295152" cy="1200329"/>
          </a:xfrm>
          <a:prstGeom prst="rect">
            <a:avLst/>
          </a:prstGeom>
          <a:solidFill>
            <a:schemeClr val="accent1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nl-NL" sz="2400" dirty="0" smtClean="0"/>
              <a:t>= 2</a:t>
            </a:r>
          </a:p>
          <a:p>
            <a:pPr>
              <a:spcBef>
                <a:spcPts val="0"/>
              </a:spcBef>
            </a:pPr>
            <a:r>
              <a:rPr lang="nl-NL" sz="2400" dirty="0" smtClean="0"/>
              <a:t>= Ja </a:t>
            </a:r>
          </a:p>
          <a:p>
            <a:pPr algn="r">
              <a:spcBef>
                <a:spcPts val="0"/>
              </a:spcBef>
              <a:defRPr/>
            </a:pPr>
            <a:r>
              <a:rPr lang="nl-NL" sz="2400" dirty="0" smtClean="0">
                <a:sym typeface="Wingdings" pitchFamily="2" charset="2"/>
              </a:rPr>
              <a:t> </a:t>
            </a:r>
            <a:r>
              <a:rPr lang="nl-NL" sz="2400" dirty="0" smtClean="0"/>
              <a:t>2</a:t>
            </a:r>
            <a:r>
              <a:rPr lang="nl-NL" altLang="nl-NL" sz="2400" dirty="0" smtClean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</a:t>
            </a: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16" name="Text Box 24"/>
          <p:cNvSpPr txBox="1">
            <a:spLocks noChangeArrowheads="1"/>
          </p:cNvSpPr>
          <p:nvPr/>
        </p:nvSpPr>
        <p:spPr bwMode="auto">
          <a:xfrm>
            <a:off x="3059113" y="1268413"/>
            <a:ext cx="936625" cy="9255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</a:pPr>
            <a:r>
              <a:rPr lang="nl-NL" sz="1800" dirty="0" smtClean="0"/>
              <a:t>N</a:t>
            </a:r>
            <a:endParaRPr lang="nl-NL" sz="1800" dirty="0"/>
          </a:p>
          <a:p>
            <a:pPr>
              <a:spcBef>
                <a:spcPct val="0"/>
              </a:spcBef>
            </a:pPr>
            <a:r>
              <a:rPr lang="nl-NL" sz="1800" dirty="0"/>
              <a:t>W     O</a:t>
            </a:r>
          </a:p>
          <a:p>
            <a:pPr algn="ctr">
              <a:spcBef>
                <a:spcPct val="0"/>
              </a:spcBef>
            </a:pPr>
            <a:r>
              <a:rPr lang="nl-NL" sz="1800" dirty="0" smtClean="0"/>
              <a:t>Z</a:t>
            </a:r>
            <a:endParaRPr lang="nl-NL" sz="1800" dirty="0"/>
          </a:p>
        </p:txBody>
      </p:sp>
    </p:spTree>
    <p:extLst>
      <p:ext uri="{BB962C8B-B14F-4D97-AF65-F5344CB8AC3E}">
        <p14:creationId xmlns:p14="http://schemas.microsoft.com/office/powerpoint/2010/main" val="3029468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3"/>
          <p:cNvSpPr txBox="1">
            <a:spLocks noChangeArrowheads="1"/>
          </p:cNvSpPr>
          <p:nvPr/>
        </p:nvSpPr>
        <p:spPr bwMode="auto">
          <a:xfrm>
            <a:off x="684213" y="0"/>
            <a:ext cx="8459787" cy="641350"/>
          </a:xfrm>
          <a:prstGeom prst="rect">
            <a:avLst/>
          </a:prstGeom>
          <a:solidFill>
            <a:srgbClr val="F2C48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/>
              <a:t>  </a:t>
            </a:r>
            <a:endParaRPr lang="nl-NL">
              <a:solidFill>
                <a:srgbClr val="000000"/>
              </a:solidFill>
            </a:endParaRP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0" y="765175"/>
            <a:ext cx="684213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DEEL 3</a:t>
            </a:r>
          </a:p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   H </a:t>
            </a:r>
            <a:r>
              <a:rPr lang="en-GB" sz="1000" b="1" dirty="0" smtClean="0">
                <a:solidFill>
                  <a:srgbClr val="000000"/>
                </a:solidFill>
              </a:rPr>
              <a:t>7</a:t>
            </a:r>
            <a:endParaRPr lang="en-GB" sz="1000" b="1" dirty="0">
              <a:solidFill>
                <a:srgbClr val="000000"/>
              </a:solidFill>
            </a:endParaRPr>
          </a:p>
        </p:txBody>
      </p:sp>
      <p:sp>
        <p:nvSpPr>
          <p:cNvPr id="21530" name="Text Box 32"/>
          <p:cNvSpPr txBox="1">
            <a:spLocks noChangeArrowheads="1"/>
          </p:cNvSpPr>
          <p:nvPr/>
        </p:nvSpPr>
        <p:spPr bwMode="auto">
          <a:xfrm>
            <a:off x="1908175" y="6400800"/>
            <a:ext cx="64817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2400" dirty="0">
                <a:solidFill>
                  <a:schemeClr val="folHlink"/>
                </a:solidFill>
              </a:rPr>
              <a:t>TAFELBLAD </a:t>
            </a:r>
            <a:r>
              <a:rPr lang="nl-NL" sz="2400" dirty="0" smtClean="0">
                <a:solidFill>
                  <a:schemeClr val="folHlink"/>
                </a:solidFill>
              </a:rPr>
              <a:t>VmB-7.91</a:t>
            </a:r>
            <a:endParaRPr lang="nl-NL" sz="2400" dirty="0">
              <a:solidFill>
                <a:schemeClr val="folHlink"/>
              </a:solidFill>
            </a:endParaRPr>
          </a:p>
        </p:txBody>
      </p:sp>
      <p:sp>
        <p:nvSpPr>
          <p:cNvPr id="11" name="Text Box 36"/>
          <p:cNvSpPr txBox="1">
            <a:spLocks noChangeArrowheads="1"/>
          </p:cNvSpPr>
          <p:nvPr/>
        </p:nvSpPr>
        <p:spPr bwMode="auto">
          <a:xfrm>
            <a:off x="5292700" y="6400800"/>
            <a:ext cx="647452" cy="461665"/>
          </a:xfrm>
          <a:prstGeom prst="rect">
            <a:avLst/>
          </a:prstGeom>
          <a:solidFill>
            <a:schemeClr val="folHlink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nl-NL" sz="2400" dirty="0" smtClean="0"/>
              <a:t>2c</a:t>
            </a:r>
            <a:endParaRPr lang="nl-NL" sz="2400" u="sng" dirty="0"/>
          </a:p>
        </p:txBody>
      </p:sp>
      <p:graphicFrame>
        <p:nvGraphicFramePr>
          <p:cNvPr id="12" name="Group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4904475"/>
              </p:ext>
            </p:extLst>
          </p:nvPr>
        </p:nvGraphicFramePr>
        <p:xfrm>
          <a:off x="1042988" y="2636838"/>
          <a:ext cx="3467100" cy="914400"/>
        </p:xfrm>
        <a:graphic>
          <a:graphicData uri="http://schemas.openxmlformats.org/drawingml/2006/table">
            <a:tbl>
              <a:tblPr/>
              <a:tblGrid>
                <a:gridCol w="866775"/>
                <a:gridCol w="862012"/>
                <a:gridCol w="871538"/>
                <a:gridCol w="866775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1SA</a:t>
                      </a: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?</a:t>
                      </a:r>
                      <a:endParaRPr kumimoji="0" lang="nl-N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" name="Text Box 36"/>
          <p:cNvSpPr txBox="1">
            <a:spLocks noChangeArrowheads="1"/>
          </p:cNvSpPr>
          <p:nvPr/>
        </p:nvSpPr>
        <p:spPr bwMode="auto">
          <a:xfrm>
            <a:off x="4190188" y="919606"/>
            <a:ext cx="1893980" cy="1609725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sz="2400" dirty="0" smtClean="0"/>
              <a:t>9 8 7 3</a:t>
            </a:r>
            <a:endParaRPr lang="nl-NL" sz="2400" dirty="0">
              <a:ea typeface="MS Gothic" pitchFamily="49" charset="-128"/>
            </a:endParaRPr>
          </a:p>
          <a:p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sz="2400" dirty="0" smtClean="0">
                <a:ea typeface="MS Gothic" pitchFamily="49" charset="-128"/>
              </a:rPr>
              <a:t>A 8 7 3</a:t>
            </a:r>
            <a:endParaRPr lang="nl-NL" sz="2400" dirty="0">
              <a:ea typeface="MS Gothic" pitchFamily="49" charset="-128"/>
            </a:endParaRPr>
          </a:p>
          <a:p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sz="2400" dirty="0" smtClean="0">
                <a:ea typeface="MS Gothic" pitchFamily="49" charset="-128"/>
              </a:rPr>
              <a:t>B 10</a:t>
            </a:r>
            <a:endParaRPr lang="nl-NL" sz="2400" dirty="0">
              <a:ea typeface="MS Gothic" pitchFamily="49" charset="-128"/>
            </a:endParaRPr>
          </a:p>
          <a:p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sz="2400" dirty="0" smtClean="0">
                <a:ea typeface="MS Gothic" pitchFamily="49" charset="-128"/>
              </a:rPr>
              <a:t>8 7 6</a:t>
            </a:r>
            <a:endParaRPr lang="nl-NL" sz="2400" dirty="0">
              <a:ea typeface="MS Gothic" pitchFamily="49" charset="-128"/>
            </a:endParaRPr>
          </a:p>
        </p:txBody>
      </p:sp>
      <p:sp>
        <p:nvSpPr>
          <p:cNvPr id="9" name="Text Box 36"/>
          <p:cNvSpPr txBox="1">
            <a:spLocks noChangeArrowheads="1"/>
          </p:cNvSpPr>
          <p:nvPr/>
        </p:nvSpPr>
        <p:spPr bwMode="auto">
          <a:xfrm>
            <a:off x="971550" y="908050"/>
            <a:ext cx="1943100" cy="1609725"/>
          </a:xfrm>
          <a:prstGeom prst="rect">
            <a:avLst/>
          </a:prstGeom>
          <a:solidFill>
            <a:srgbClr val="99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endParaRPr lang="nl-NL" altLang="nl-NL" sz="2400" dirty="0">
              <a:ea typeface="MS Gothic" pitchFamily="49" charset="-128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endParaRPr lang="nl-NL" altLang="nl-NL" sz="2400" dirty="0">
              <a:ea typeface="MS Gothic" pitchFamily="49" charset="-128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endParaRPr lang="nl-NL" altLang="nl-NL" sz="2400" dirty="0">
              <a:ea typeface="MS Gothic" pitchFamily="49" charset="-128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endParaRPr lang="nl-NL" altLang="nl-NL" sz="2400" dirty="0">
              <a:ea typeface="MS Gothic" pitchFamily="49" charset="-128"/>
            </a:endParaRPr>
          </a:p>
        </p:txBody>
      </p:sp>
      <p:sp>
        <p:nvSpPr>
          <p:cNvPr id="10" name="Text Box 24"/>
          <p:cNvSpPr txBox="1">
            <a:spLocks noChangeArrowheads="1"/>
          </p:cNvSpPr>
          <p:nvPr/>
        </p:nvSpPr>
        <p:spPr bwMode="auto">
          <a:xfrm>
            <a:off x="3059113" y="1268413"/>
            <a:ext cx="936625" cy="9255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</a:pPr>
            <a:r>
              <a:rPr lang="nl-NL" sz="1800" dirty="0" smtClean="0"/>
              <a:t>N</a:t>
            </a:r>
            <a:endParaRPr lang="nl-NL" sz="1800" dirty="0"/>
          </a:p>
          <a:p>
            <a:pPr>
              <a:spcBef>
                <a:spcPct val="0"/>
              </a:spcBef>
            </a:pPr>
            <a:r>
              <a:rPr lang="nl-NL" sz="1800" dirty="0"/>
              <a:t>W     O</a:t>
            </a:r>
          </a:p>
          <a:p>
            <a:pPr algn="ctr">
              <a:spcBef>
                <a:spcPct val="0"/>
              </a:spcBef>
            </a:pPr>
            <a:r>
              <a:rPr lang="nl-NL" sz="1800" dirty="0" smtClean="0"/>
              <a:t>Z</a:t>
            </a:r>
            <a:endParaRPr lang="nl-NL" sz="1800" dirty="0"/>
          </a:p>
        </p:txBody>
      </p:sp>
    </p:spTree>
    <p:extLst>
      <p:ext uri="{BB962C8B-B14F-4D97-AF65-F5344CB8AC3E}">
        <p14:creationId xmlns:p14="http://schemas.microsoft.com/office/powerpoint/2010/main" val="1725294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3"/>
          <p:cNvSpPr txBox="1">
            <a:spLocks noChangeArrowheads="1"/>
          </p:cNvSpPr>
          <p:nvPr/>
        </p:nvSpPr>
        <p:spPr bwMode="auto">
          <a:xfrm>
            <a:off x="684213" y="0"/>
            <a:ext cx="8459787" cy="641350"/>
          </a:xfrm>
          <a:prstGeom prst="rect">
            <a:avLst/>
          </a:prstGeom>
          <a:solidFill>
            <a:srgbClr val="F2C48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/>
              <a:t>  </a:t>
            </a:r>
            <a:endParaRPr lang="nl-NL">
              <a:solidFill>
                <a:srgbClr val="000000"/>
              </a:solidFill>
            </a:endParaRP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0" y="765175"/>
            <a:ext cx="684213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DEEL 3</a:t>
            </a:r>
          </a:p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   H </a:t>
            </a:r>
            <a:r>
              <a:rPr lang="en-GB" sz="1000" b="1" dirty="0" smtClean="0">
                <a:solidFill>
                  <a:srgbClr val="000000"/>
                </a:solidFill>
              </a:rPr>
              <a:t>7</a:t>
            </a:r>
            <a:endParaRPr lang="en-GB" sz="1000" b="1" dirty="0">
              <a:solidFill>
                <a:srgbClr val="000000"/>
              </a:solidFill>
            </a:endParaRPr>
          </a:p>
        </p:txBody>
      </p:sp>
      <p:sp>
        <p:nvSpPr>
          <p:cNvPr id="21530" name="Text Box 32"/>
          <p:cNvSpPr txBox="1">
            <a:spLocks noChangeArrowheads="1"/>
          </p:cNvSpPr>
          <p:nvPr/>
        </p:nvSpPr>
        <p:spPr bwMode="auto">
          <a:xfrm>
            <a:off x="1908175" y="6400800"/>
            <a:ext cx="64817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2400" dirty="0">
                <a:solidFill>
                  <a:schemeClr val="folHlink"/>
                </a:solidFill>
              </a:rPr>
              <a:t>TAFELBLAD </a:t>
            </a:r>
            <a:r>
              <a:rPr lang="nl-NL" sz="2400" dirty="0" smtClean="0">
                <a:solidFill>
                  <a:schemeClr val="folHlink"/>
                </a:solidFill>
              </a:rPr>
              <a:t>VmB-7.91</a:t>
            </a:r>
            <a:endParaRPr lang="nl-NL" sz="2400" dirty="0">
              <a:solidFill>
                <a:schemeClr val="folHlink"/>
              </a:solidFill>
            </a:endParaRPr>
          </a:p>
        </p:txBody>
      </p:sp>
      <p:sp>
        <p:nvSpPr>
          <p:cNvPr id="11" name="Text Box 36"/>
          <p:cNvSpPr txBox="1">
            <a:spLocks noChangeArrowheads="1"/>
          </p:cNvSpPr>
          <p:nvPr/>
        </p:nvSpPr>
        <p:spPr bwMode="auto">
          <a:xfrm>
            <a:off x="5292700" y="6400800"/>
            <a:ext cx="647452" cy="461665"/>
          </a:xfrm>
          <a:prstGeom prst="rect">
            <a:avLst/>
          </a:prstGeom>
          <a:solidFill>
            <a:schemeClr val="folHlink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nl-NL" sz="2400" dirty="0" smtClean="0"/>
              <a:t>2c</a:t>
            </a:r>
            <a:endParaRPr lang="nl-NL" sz="2400" u="sng" dirty="0"/>
          </a:p>
        </p:txBody>
      </p:sp>
      <p:graphicFrame>
        <p:nvGraphicFramePr>
          <p:cNvPr id="12" name="Group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7526473"/>
              </p:ext>
            </p:extLst>
          </p:nvPr>
        </p:nvGraphicFramePr>
        <p:xfrm>
          <a:off x="1042988" y="2636838"/>
          <a:ext cx="3467100" cy="914400"/>
        </p:xfrm>
        <a:graphic>
          <a:graphicData uri="http://schemas.openxmlformats.org/drawingml/2006/table">
            <a:tbl>
              <a:tblPr/>
              <a:tblGrid>
                <a:gridCol w="866775"/>
                <a:gridCol w="862012"/>
                <a:gridCol w="871538"/>
                <a:gridCol w="866775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1SA</a:t>
                      </a: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p</a:t>
                      </a:r>
                      <a:endParaRPr kumimoji="0" lang="nl-NL" sz="2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" name="Text Box 41"/>
          <p:cNvSpPr txBox="1">
            <a:spLocks noChangeArrowheads="1"/>
          </p:cNvSpPr>
          <p:nvPr/>
        </p:nvSpPr>
        <p:spPr bwMode="auto">
          <a:xfrm>
            <a:off x="2753866" y="3711958"/>
            <a:ext cx="2754238" cy="1200329"/>
          </a:xfrm>
          <a:prstGeom prst="rect">
            <a:avLst/>
          </a:prstGeom>
          <a:solidFill>
            <a:schemeClr val="accent1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nl-NL" sz="2400" dirty="0"/>
              <a:t>punten </a:t>
            </a:r>
            <a:endParaRPr lang="nl-NL" sz="2400" dirty="0" smtClean="0"/>
          </a:p>
          <a:p>
            <a:pPr>
              <a:spcBef>
                <a:spcPts val="0"/>
              </a:spcBef>
            </a:pPr>
            <a:r>
              <a:rPr lang="nl-NL" sz="2000" dirty="0" smtClean="0"/>
              <a:t>SA</a:t>
            </a:r>
            <a:r>
              <a:rPr lang="nl-NL" sz="2400" dirty="0" smtClean="0"/>
              <a:t>-verdeling</a:t>
            </a:r>
          </a:p>
          <a:p>
            <a:pPr>
              <a:spcBef>
                <a:spcPts val="0"/>
              </a:spcBef>
            </a:pP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14" name="Text Box 41"/>
          <p:cNvSpPr txBox="1">
            <a:spLocks noChangeArrowheads="1"/>
          </p:cNvSpPr>
          <p:nvPr/>
        </p:nvSpPr>
        <p:spPr bwMode="auto">
          <a:xfrm>
            <a:off x="6170917" y="4439283"/>
            <a:ext cx="2826246" cy="830997"/>
          </a:xfrm>
          <a:prstGeom prst="rect">
            <a:avLst/>
          </a:prstGeom>
          <a:solidFill>
            <a:srgbClr val="F2C489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>
              <a:spcBef>
                <a:spcPts val="0"/>
              </a:spcBef>
            </a:pPr>
            <a:r>
              <a:rPr lang="nl-NL" sz="2400" dirty="0" smtClean="0">
                <a:ea typeface="MS Gothic" pitchFamily="49" charset="-128"/>
              </a:rPr>
              <a:t>voor Stayman</a:t>
            </a:r>
          </a:p>
          <a:p>
            <a:pPr lvl="0">
              <a:spcBef>
                <a:spcPts val="0"/>
              </a:spcBef>
            </a:pPr>
            <a:r>
              <a:rPr lang="nl-NL" sz="2400" dirty="0" smtClean="0">
                <a:ea typeface="MS Gothic" pitchFamily="49" charset="-128"/>
              </a:rPr>
              <a:t>minstens 8 punten</a:t>
            </a:r>
            <a:endParaRPr lang="nl-NL" sz="2400" dirty="0"/>
          </a:p>
        </p:txBody>
      </p:sp>
      <p:sp>
        <p:nvSpPr>
          <p:cNvPr id="13" name="Text Box 36"/>
          <p:cNvSpPr txBox="1">
            <a:spLocks noChangeArrowheads="1"/>
          </p:cNvSpPr>
          <p:nvPr/>
        </p:nvSpPr>
        <p:spPr bwMode="auto">
          <a:xfrm>
            <a:off x="971550" y="900000"/>
            <a:ext cx="1943100" cy="1609725"/>
          </a:xfrm>
          <a:prstGeom prst="rect">
            <a:avLst/>
          </a:prstGeom>
          <a:solidFill>
            <a:srgbClr val="99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endParaRPr lang="nl-NL" altLang="nl-NL" sz="2400" dirty="0">
              <a:ea typeface="MS Gothic" pitchFamily="49" charset="-128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endParaRPr lang="nl-NL" altLang="nl-NL" sz="2400" dirty="0">
              <a:ea typeface="MS Gothic" pitchFamily="49" charset="-128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endParaRPr lang="nl-NL" altLang="nl-NL" sz="2400" dirty="0">
              <a:ea typeface="MS Gothic" pitchFamily="49" charset="-128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endParaRPr lang="nl-NL" altLang="nl-NL" sz="2400" dirty="0">
              <a:ea typeface="MS Gothic" pitchFamily="49" charset="-128"/>
            </a:endParaRPr>
          </a:p>
        </p:txBody>
      </p:sp>
      <p:sp>
        <p:nvSpPr>
          <p:cNvPr id="15" name="Text Box 24"/>
          <p:cNvSpPr txBox="1">
            <a:spLocks noChangeArrowheads="1"/>
          </p:cNvSpPr>
          <p:nvPr/>
        </p:nvSpPr>
        <p:spPr bwMode="auto">
          <a:xfrm>
            <a:off x="3059113" y="1268413"/>
            <a:ext cx="936625" cy="9255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</a:pPr>
            <a:r>
              <a:rPr lang="nl-NL" sz="1800" dirty="0" smtClean="0"/>
              <a:t>N</a:t>
            </a:r>
            <a:endParaRPr lang="nl-NL" sz="1800" dirty="0"/>
          </a:p>
          <a:p>
            <a:pPr>
              <a:spcBef>
                <a:spcPct val="0"/>
              </a:spcBef>
            </a:pPr>
            <a:r>
              <a:rPr lang="nl-NL" sz="1800" dirty="0"/>
              <a:t>W     O</a:t>
            </a:r>
          </a:p>
          <a:p>
            <a:pPr algn="ctr">
              <a:spcBef>
                <a:spcPct val="0"/>
              </a:spcBef>
            </a:pPr>
            <a:r>
              <a:rPr lang="nl-NL" sz="1800" dirty="0" smtClean="0"/>
              <a:t>Z</a:t>
            </a:r>
            <a:endParaRPr lang="nl-NL" sz="1800" dirty="0"/>
          </a:p>
        </p:txBody>
      </p:sp>
      <p:sp>
        <p:nvSpPr>
          <p:cNvPr id="16" name="Text Box 41"/>
          <p:cNvSpPr txBox="1">
            <a:spLocks noChangeArrowheads="1"/>
          </p:cNvSpPr>
          <p:nvPr/>
        </p:nvSpPr>
        <p:spPr bwMode="auto">
          <a:xfrm>
            <a:off x="4572930" y="3711958"/>
            <a:ext cx="1439540" cy="1200329"/>
          </a:xfrm>
          <a:prstGeom prst="rect">
            <a:avLst/>
          </a:prstGeom>
          <a:solidFill>
            <a:schemeClr val="accent1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nl-NL" sz="2400" dirty="0" smtClean="0"/>
              <a:t>= 5</a:t>
            </a:r>
          </a:p>
          <a:p>
            <a:pPr>
              <a:spcBef>
                <a:spcPts val="0"/>
              </a:spcBef>
            </a:pPr>
            <a:r>
              <a:rPr lang="nl-NL" sz="2400" dirty="0" smtClean="0"/>
              <a:t>= Ja </a:t>
            </a:r>
          </a:p>
          <a:p>
            <a:pPr algn="r">
              <a:spcBef>
                <a:spcPts val="0"/>
              </a:spcBef>
              <a:defRPr/>
            </a:pPr>
            <a:r>
              <a:rPr lang="nl-NL" sz="2400" dirty="0" smtClean="0">
                <a:sym typeface="Wingdings" pitchFamily="2" charset="2"/>
              </a:rPr>
              <a:t> </a:t>
            </a:r>
            <a:r>
              <a:rPr lang="nl-NL" sz="2400" dirty="0" smtClean="0"/>
              <a:t>pas</a:t>
            </a: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17" name="Text Box 36"/>
          <p:cNvSpPr txBox="1">
            <a:spLocks noChangeArrowheads="1"/>
          </p:cNvSpPr>
          <p:nvPr/>
        </p:nvSpPr>
        <p:spPr bwMode="auto">
          <a:xfrm>
            <a:off x="4190188" y="919606"/>
            <a:ext cx="1893980" cy="1609725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sz="2400" dirty="0" smtClean="0"/>
              <a:t>9 8 7 3</a:t>
            </a:r>
            <a:endParaRPr lang="nl-NL" sz="2400" dirty="0">
              <a:ea typeface="MS Gothic" pitchFamily="49" charset="-128"/>
            </a:endParaRPr>
          </a:p>
          <a:p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sz="2400" dirty="0" smtClean="0">
                <a:ea typeface="MS Gothic" pitchFamily="49" charset="-128"/>
              </a:rPr>
              <a:t>A 8 7 3</a:t>
            </a:r>
            <a:endParaRPr lang="nl-NL" sz="2400" dirty="0">
              <a:ea typeface="MS Gothic" pitchFamily="49" charset="-128"/>
            </a:endParaRPr>
          </a:p>
          <a:p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sz="2400" dirty="0" smtClean="0">
                <a:ea typeface="MS Gothic" pitchFamily="49" charset="-128"/>
              </a:rPr>
              <a:t>B 10</a:t>
            </a:r>
            <a:endParaRPr lang="nl-NL" sz="2400" dirty="0">
              <a:ea typeface="MS Gothic" pitchFamily="49" charset="-128"/>
            </a:endParaRPr>
          </a:p>
          <a:p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sz="2400" dirty="0" smtClean="0">
                <a:ea typeface="MS Gothic" pitchFamily="49" charset="-128"/>
              </a:rPr>
              <a:t>8 7 6</a:t>
            </a:r>
            <a:endParaRPr lang="nl-NL" sz="2400" dirty="0">
              <a:ea typeface="MS Gothic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53919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3"/>
          <p:cNvSpPr txBox="1">
            <a:spLocks noChangeArrowheads="1"/>
          </p:cNvSpPr>
          <p:nvPr/>
        </p:nvSpPr>
        <p:spPr bwMode="auto">
          <a:xfrm>
            <a:off x="684213" y="0"/>
            <a:ext cx="8459787" cy="641350"/>
          </a:xfrm>
          <a:prstGeom prst="rect">
            <a:avLst/>
          </a:prstGeom>
          <a:solidFill>
            <a:srgbClr val="F2C48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nl-NL" dirty="0">
              <a:solidFill>
                <a:srgbClr val="000000"/>
              </a:solidFill>
            </a:endParaRPr>
          </a:p>
        </p:txBody>
      </p:sp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0" y="765175"/>
            <a:ext cx="684213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DEEL 3</a:t>
            </a:r>
          </a:p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   </a:t>
            </a:r>
            <a:r>
              <a:rPr lang="en-GB" sz="1000" b="1" dirty="0" smtClean="0">
                <a:solidFill>
                  <a:srgbClr val="000000"/>
                </a:solidFill>
              </a:rPr>
              <a:t>H7</a:t>
            </a:r>
            <a:endParaRPr lang="en-GB" sz="1000" b="1" dirty="0">
              <a:solidFill>
                <a:srgbClr val="000000"/>
              </a:solidFill>
            </a:endParaRPr>
          </a:p>
        </p:txBody>
      </p:sp>
      <p:sp>
        <p:nvSpPr>
          <p:cNvPr id="32772" name="Text Box 36"/>
          <p:cNvSpPr txBox="1">
            <a:spLocks noChangeArrowheads="1"/>
          </p:cNvSpPr>
          <p:nvPr/>
        </p:nvSpPr>
        <p:spPr bwMode="auto">
          <a:xfrm>
            <a:off x="972000" y="908050"/>
            <a:ext cx="1944000" cy="1625060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sz="2400" dirty="0" smtClean="0">
                <a:ea typeface="MS Gothic" pitchFamily="49" charset="-128"/>
              </a:rPr>
              <a:t>H V 2</a:t>
            </a:r>
            <a:endParaRPr lang="nl-NL" sz="2400" dirty="0">
              <a:ea typeface="MS Gothic" pitchFamily="49" charset="-128"/>
            </a:endParaRPr>
          </a:p>
          <a:p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sz="2400" dirty="0" smtClean="0">
                <a:ea typeface="MS Gothic" pitchFamily="49" charset="-128"/>
              </a:rPr>
              <a:t>H V 6 2</a:t>
            </a:r>
            <a:endParaRPr lang="nl-NL" sz="2400" dirty="0">
              <a:ea typeface="MS Gothic" pitchFamily="49" charset="-128"/>
            </a:endParaRPr>
          </a:p>
          <a:p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sz="2400" dirty="0" smtClean="0">
                <a:ea typeface="MS Gothic" pitchFamily="49" charset="-128"/>
              </a:rPr>
              <a:t>H B 10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ea typeface="MS Gothic" pitchFamily="49" charset="-128"/>
              </a:rPr>
              <a:t>♣ </a:t>
            </a:r>
            <a:r>
              <a:rPr lang="nl-NL" sz="2400" dirty="0" smtClean="0">
                <a:ea typeface="MS Gothic" pitchFamily="49" charset="-128"/>
              </a:rPr>
              <a:t>B 3 2</a:t>
            </a:r>
            <a:endParaRPr lang="nl-NL" sz="2400" dirty="0">
              <a:ea typeface="MS Gothic" pitchFamily="49" charset="-128"/>
            </a:endParaRPr>
          </a:p>
        </p:txBody>
      </p:sp>
      <p:sp>
        <p:nvSpPr>
          <p:cNvPr id="13" name="Text Box 36"/>
          <p:cNvSpPr txBox="1">
            <a:spLocks noChangeArrowheads="1"/>
          </p:cNvSpPr>
          <p:nvPr/>
        </p:nvSpPr>
        <p:spPr bwMode="auto">
          <a:xfrm>
            <a:off x="4190188" y="919606"/>
            <a:ext cx="1965988" cy="1625060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sz="2400" dirty="0" smtClean="0"/>
              <a:t>A 9 8 7 6</a:t>
            </a:r>
            <a:endParaRPr lang="nl-NL" sz="2400" dirty="0">
              <a:ea typeface="MS Gothic" pitchFamily="49" charset="-128"/>
            </a:endParaRPr>
          </a:p>
          <a:p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sz="2400" dirty="0" smtClean="0">
                <a:ea typeface="MS Gothic" pitchFamily="49" charset="-128"/>
              </a:rPr>
              <a:t>3</a:t>
            </a:r>
            <a:endParaRPr lang="nl-NL" sz="2400" dirty="0">
              <a:ea typeface="MS Gothic" pitchFamily="49" charset="-128"/>
            </a:endParaRPr>
          </a:p>
          <a:p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sz="2400" dirty="0" smtClean="0">
                <a:ea typeface="MS Gothic" pitchFamily="49" charset="-128"/>
              </a:rPr>
              <a:t>A 9 7</a:t>
            </a:r>
            <a:endParaRPr lang="nl-NL" sz="2400" dirty="0">
              <a:ea typeface="MS Gothic" pitchFamily="49" charset="-128"/>
            </a:endParaRPr>
          </a:p>
          <a:p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sz="2400" dirty="0" smtClean="0">
                <a:ea typeface="MS Gothic" pitchFamily="49" charset="-128"/>
              </a:rPr>
              <a:t>V 10 9 8</a:t>
            </a:r>
            <a:endParaRPr lang="nl-NL" sz="2400" dirty="0">
              <a:ea typeface="MS Gothic" pitchFamily="49" charset="-128"/>
            </a:endParaRPr>
          </a:p>
        </p:txBody>
      </p:sp>
      <p:sp>
        <p:nvSpPr>
          <p:cNvPr id="14" name="Text Box 41"/>
          <p:cNvSpPr txBox="1">
            <a:spLocks noChangeArrowheads="1"/>
          </p:cNvSpPr>
          <p:nvPr/>
        </p:nvSpPr>
        <p:spPr bwMode="auto">
          <a:xfrm>
            <a:off x="1043608" y="4617392"/>
            <a:ext cx="2232818" cy="461665"/>
          </a:xfrm>
          <a:prstGeom prst="rect">
            <a:avLst/>
          </a:prstGeom>
          <a:solidFill>
            <a:srgbClr val="F2C489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/>
            <a:r>
              <a:rPr lang="nl-NL" sz="2400" dirty="0" smtClean="0"/>
              <a:t>west speelt 4♠</a:t>
            </a:r>
            <a:endParaRPr lang="nl-NL" sz="2400" dirty="0"/>
          </a:p>
        </p:txBody>
      </p:sp>
      <p:sp>
        <p:nvSpPr>
          <p:cNvPr id="11" name="Text Box 32"/>
          <p:cNvSpPr txBox="1">
            <a:spLocks noChangeArrowheads="1"/>
          </p:cNvSpPr>
          <p:nvPr/>
        </p:nvSpPr>
        <p:spPr bwMode="auto">
          <a:xfrm>
            <a:off x="1908175" y="6400800"/>
            <a:ext cx="64817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2400" dirty="0">
                <a:solidFill>
                  <a:schemeClr val="folHlink"/>
                </a:solidFill>
              </a:rPr>
              <a:t>TAFELBLAD </a:t>
            </a:r>
            <a:r>
              <a:rPr lang="nl-NL" sz="2400" dirty="0" smtClean="0">
                <a:solidFill>
                  <a:schemeClr val="folHlink"/>
                </a:solidFill>
              </a:rPr>
              <a:t>VmB-7.91</a:t>
            </a:r>
            <a:endParaRPr lang="nl-NL" sz="2400" dirty="0">
              <a:solidFill>
                <a:schemeClr val="folHlink"/>
              </a:solidFill>
            </a:endParaRPr>
          </a:p>
        </p:txBody>
      </p:sp>
      <p:sp>
        <p:nvSpPr>
          <p:cNvPr id="15" name="Text Box 36"/>
          <p:cNvSpPr txBox="1">
            <a:spLocks noChangeArrowheads="1"/>
          </p:cNvSpPr>
          <p:nvPr/>
        </p:nvSpPr>
        <p:spPr bwMode="auto">
          <a:xfrm>
            <a:off x="5292700" y="6400800"/>
            <a:ext cx="647452" cy="461665"/>
          </a:xfrm>
          <a:prstGeom prst="rect">
            <a:avLst/>
          </a:prstGeom>
          <a:solidFill>
            <a:schemeClr val="folHlink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nl-NL" sz="2400" dirty="0"/>
              <a:t>3</a:t>
            </a:r>
            <a:endParaRPr lang="nl-NL" sz="2400" u="sng" dirty="0"/>
          </a:p>
        </p:txBody>
      </p:sp>
      <p:graphicFrame>
        <p:nvGraphicFramePr>
          <p:cNvPr id="17" name="Group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4088284"/>
              </p:ext>
            </p:extLst>
          </p:nvPr>
        </p:nvGraphicFramePr>
        <p:xfrm>
          <a:off x="1042988" y="2636838"/>
          <a:ext cx="3467100" cy="1828800"/>
        </p:xfrm>
        <a:graphic>
          <a:graphicData uri="http://schemas.openxmlformats.org/drawingml/2006/table">
            <a:tbl>
              <a:tblPr/>
              <a:tblGrid>
                <a:gridCol w="866775"/>
                <a:gridCol w="862037"/>
                <a:gridCol w="871513"/>
                <a:gridCol w="866775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C48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1SA</a:t>
                      </a:r>
                      <a:endParaRPr kumimoji="0" lang="nl-NL" sz="2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lang="nl-NL" altLang="nl-NL" sz="24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</a:t>
                      </a:r>
                      <a:endParaRPr kumimoji="0" lang="nl-NL" sz="2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lang="nl-NL" altLang="nl-NL" sz="2400" dirty="0" smtClean="0">
                          <a:latin typeface="Verdana" panose="020B060403050404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</a:t>
                      </a:r>
                      <a:endParaRPr kumimoji="0" lang="nl-NL" sz="2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3SA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</a:t>
                      </a:r>
                      <a:r>
                        <a:rPr lang="nl-NL" altLang="nl-NL" sz="2400" dirty="0" smtClean="0">
                          <a:latin typeface="Verdana" panose="020B060403050404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</a:t>
                      </a: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a.p.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sz="2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" name="Text Box 24"/>
          <p:cNvSpPr txBox="1">
            <a:spLocks noChangeArrowheads="1"/>
          </p:cNvSpPr>
          <p:nvPr/>
        </p:nvSpPr>
        <p:spPr bwMode="auto">
          <a:xfrm>
            <a:off x="3059113" y="1268413"/>
            <a:ext cx="936625" cy="9255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</a:pPr>
            <a:r>
              <a:rPr lang="nl-NL" sz="1800" dirty="0" smtClean="0"/>
              <a:t>N</a:t>
            </a:r>
            <a:endParaRPr lang="nl-NL" sz="1800" dirty="0"/>
          </a:p>
          <a:p>
            <a:pPr>
              <a:spcBef>
                <a:spcPct val="0"/>
              </a:spcBef>
            </a:pPr>
            <a:r>
              <a:rPr lang="nl-NL" sz="1800" dirty="0"/>
              <a:t>W     O</a:t>
            </a:r>
          </a:p>
          <a:p>
            <a:pPr algn="ctr">
              <a:spcBef>
                <a:spcPct val="0"/>
              </a:spcBef>
            </a:pPr>
            <a:r>
              <a:rPr lang="nl-NL" sz="1800" dirty="0" smtClean="0"/>
              <a:t>Z</a:t>
            </a:r>
            <a:endParaRPr lang="nl-NL" sz="1800" dirty="0"/>
          </a:p>
        </p:txBody>
      </p:sp>
    </p:spTree>
    <p:extLst>
      <p:ext uri="{BB962C8B-B14F-4D97-AF65-F5344CB8AC3E}">
        <p14:creationId xmlns:p14="http://schemas.microsoft.com/office/powerpoint/2010/main" val="1705006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3"/>
          <p:cNvSpPr txBox="1">
            <a:spLocks noChangeArrowheads="1"/>
          </p:cNvSpPr>
          <p:nvPr/>
        </p:nvSpPr>
        <p:spPr bwMode="auto">
          <a:xfrm>
            <a:off x="684213" y="0"/>
            <a:ext cx="8459787" cy="641350"/>
          </a:xfrm>
          <a:prstGeom prst="rect">
            <a:avLst/>
          </a:prstGeom>
          <a:solidFill>
            <a:srgbClr val="F2C48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nl-NL" dirty="0">
              <a:solidFill>
                <a:srgbClr val="000000"/>
              </a:solidFill>
            </a:endParaRPr>
          </a:p>
        </p:txBody>
      </p:sp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0" y="765175"/>
            <a:ext cx="684213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DEEL 3</a:t>
            </a:r>
          </a:p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   </a:t>
            </a:r>
            <a:r>
              <a:rPr lang="en-GB" sz="1000" b="1" dirty="0" smtClean="0">
                <a:solidFill>
                  <a:srgbClr val="000000"/>
                </a:solidFill>
              </a:rPr>
              <a:t>H7</a:t>
            </a:r>
            <a:endParaRPr lang="en-GB" sz="1000" b="1" dirty="0">
              <a:solidFill>
                <a:srgbClr val="000000"/>
              </a:solidFill>
            </a:endParaRPr>
          </a:p>
        </p:txBody>
      </p:sp>
      <p:sp>
        <p:nvSpPr>
          <p:cNvPr id="32772" name="Text Box 36"/>
          <p:cNvSpPr txBox="1">
            <a:spLocks noChangeArrowheads="1"/>
          </p:cNvSpPr>
          <p:nvPr/>
        </p:nvSpPr>
        <p:spPr bwMode="auto">
          <a:xfrm>
            <a:off x="972000" y="908050"/>
            <a:ext cx="1944000" cy="1625060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sz="2400" dirty="0" smtClean="0">
                <a:ea typeface="MS Gothic" pitchFamily="49" charset="-128"/>
              </a:rPr>
              <a:t>H V 4 3</a:t>
            </a:r>
            <a:endParaRPr lang="nl-NL" sz="2400" dirty="0">
              <a:ea typeface="MS Gothic" pitchFamily="49" charset="-128"/>
            </a:endParaRPr>
          </a:p>
          <a:p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sz="2400" dirty="0" smtClean="0">
                <a:ea typeface="MS Gothic" pitchFamily="49" charset="-128"/>
              </a:rPr>
              <a:t>A B 3</a:t>
            </a:r>
            <a:endParaRPr lang="nl-NL" sz="2400" dirty="0">
              <a:ea typeface="MS Gothic" pitchFamily="49" charset="-128"/>
            </a:endParaRPr>
          </a:p>
          <a:p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sz="2400" dirty="0" smtClean="0">
                <a:ea typeface="MS Gothic" pitchFamily="49" charset="-128"/>
              </a:rPr>
              <a:t>V 7</a:t>
            </a:r>
            <a:endParaRPr lang="nl-NL" sz="2400" dirty="0">
              <a:ea typeface="MS Gothic" pitchFamily="49" charset="-128"/>
            </a:endParaRPr>
          </a:p>
          <a:p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sz="2400" dirty="0" smtClean="0">
                <a:ea typeface="MS Gothic" pitchFamily="49" charset="-128"/>
              </a:rPr>
              <a:t>H V 9 8</a:t>
            </a:r>
            <a:endParaRPr lang="nl-NL" sz="2400" dirty="0">
              <a:ea typeface="MS Gothic" pitchFamily="49" charset="-128"/>
            </a:endParaRPr>
          </a:p>
        </p:txBody>
      </p:sp>
      <p:sp>
        <p:nvSpPr>
          <p:cNvPr id="13" name="Text Box 36"/>
          <p:cNvSpPr txBox="1">
            <a:spLocks noChangeArrowheads="1"/>
          </p:cNvSpPr>
          <p:nvPr/>
        </p:nvSpPr>
        <p:spPr bwMode="auto">
          <a:xfrm>
            <a:off x="4190188" y="919606"/>
            <a:ext cx="2182012" cy="1625060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sz="2400" dirty="0" smtClean="0"/>
              <a:t>B 2</a:t>
            </a:r>
            <a:endParaRPr lang="nl-NL" sz="2400" dirty="0">
              <a:ea typeface="MS Gothic" pitchFamily="49" charset="-128"/>
            </a:endParaRPr>
          </a:p>
          <a:p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sz="2400" dirty="0" smtClean="0">
                <a:ea typeface="MS Gothic" pitchFamily="49" charset="-128"/>
              </a:rPr>
              <a:t>9 8 4</a:t>
            </a:r>
            <a:endParaRPr lang="nl-NL" sz="2400" dirty="0">
              <a:ea typeface="MS Gothic" pitchFamily="49" charset="-128"/>
            </a:endParaRPr>
          </a:p>
          <a:p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sz="2400" dirty="0" smtClean="0">
                <a:ea typeface="MS Gothic" pitchFamily="49" charset="-128"/>
              </a:rPr>
              <a:t>B 10 9 8 5 3</a:t>
            </a:r>
            <a:endParaRPr lang="nl-NL" sz="2400" dirty="0">
              <a:ea typeface="MS Gothic" pitchFamily="49" charset="-128"/>
            </a:endParaRPr>
          </a:p>
          <a:p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sz="2400" dirty="0" smtClean="0">
                <a:ea typeface="MS Gothic" pitchFamily="49" charset="-128"/>
              </a:rPr>
              <a:t>A 3</a:t>
            </a:r>
            <a:endParaRPr lang="nl-NL" sz="2400" dirty="0">
              <a:ea typeface="MS Gothic" pitchFamily="49" charset="-128"/>
            </a:endParaRPr>
          </a:p>
        </p:txBody>
      </p:sp>
      <p:sp>
        <p:nvSpPr>
          <p:cNvPr id="14" name="Text Box 41"/>
          <p:cNvSpPr txBox="1">
            <a:spLocks noChangeArrowheads="1"/>
          </p:cNvSpPr>
          <p:nvPr/>
        </p:nvSpPr>
        <p:spPr bwMode="auto">
          <a:xfrm>
            <a:off x="2879329" y="4154365"/>
            <a:ext cx="2232818" cy="461665"/>
          </a:xfrm>
          <a:prstGeom prst="rect">
            <a:avLst/>
          </a:prstGeom>
          <a:solidFill>
            <a:srgbClr val="F2C489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nl-NL" sz="2400" dirty="0" smtClean="0"/>
              <a:t>oost speelt 3</a:t>
            </a:r>
            <a:r>
              <a:rPr lang="nl-NL" altLang="nl-NL" sz="2400" dirty="0" smtClean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</a:t>
            </a:r>
            <a:r>
              <a:rPr lang="nl-NL" sz="2400" dirty="0" smtClean="0">
                <a:solidFill>
                  <a:srgbClr val="FF0000"/>
                </a:solidFill>
              </a:rPr>
              <a:t> </a:t>
            </a:r>
            <a:endParaRPr lang="nl-NL" sz="2400" dirty="0" smtClean="0"/>
          </a:p>
        </p:txBody>
      </p:sp>
      <p:sp>
        <p:nvSpPr>
          <p:cNvPr id="11" name="Text Box 32"/>
          <p:cNvSpPr txBox="1">
            <a:spLocks noChangeArrowheads="1"/>
          </p:cNvSpPr>
          <p:nvPr/>
        </p:nvSpPr>
        <p:spPr bwMode="auto">
          <a:xfrm>
            <a:off x="1908175" y="6400800"/>
            <a:ext cx="64817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2400" dirty="0">
                <a:solidFill>
                  <a:schemeClr val="folHlink"/>
                </a:solidFill>
              </a:rPr>
              <a:t>TAFELBLAD </a:t>
            </a:r>
            <a:r>
              <a:rPr lang="nl-NL" sz="2400" dirty="0" smtClean="0">
                <a:solidFill>
                  <a:schemeClr val="folHlink"/>
                </a:solidFill>
              </a:rPr>
              <a:t>VmB-7.91</a:t>
            </a:r>
            <a:endParaRPr lang="nl-NL" sz="2400" dirty="0">
              <a:solidFill>
                <a:schemeClr val="folHlink"/>
              </a:solidFill>
            </a:endParaRPr>
          </a:p>
        </p:txBody>
      </p:sp>
      <p:sp>
        <p:nvSpPr>
          <p:cNvPr id="15" name="Text Box 36"/>
          <p:cNvSpPr txBox="1">
            <a:spLocks noChangeArrowheads="1"/>
          </p:cNvSpPr>
          <p:nvPr/>
        </p:nvSpPr>
        <p:spPr bwMode="auto">
          <a:xfrm>
            <a:off x="5292700" y="6400800"/>
            <a:ext cx="647452" cy="461665"/>
          </a:xfrm>
          <a:prstGeom prst="rect">
            <a:avLst/>
          </a:prstGeom>
          <a:solidFill>
            <a:schemeClr val="folHlink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nl-NL" sz="2400" dirty="0" smtClean="0"/>
              <a:t>4</a:t>
            </a:r>
            <a:endParaRPr lang="nl-NL" sz="2400" u="sng" dirty="0"/>
          </a:p>
        </p:txBody>
      </p:sp>
      <p:graphicFrame>
        <p:nvGraphicFramePr>
          <p:cNvPr id="12" name="Group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7610570"/>
              </p:ext>
            </p:extLst>
          </p:nvPr>
        </p:nvGraphicFramePr>
        <p:xfrm>
          <a:off x="1042988" y="2636838"/>
          <a:ext cx="3467100" cy="1371600"/>
        </p:xfrm>
        <a:graphic>
          <a:graphicData uri="http://schemas.openxmlformats.org/drawingml/2006/table">
            <a:tbl>
              <a:tblPr/>
              <a:tblGrid>
                <a:gridCol w="866775"/>
                <a:gridCol w="862012"/>
                <a:gridCol w="871538"/>
                <a:gridCol w="866775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C48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1SA</a:t>
                      </a:r>
                      <a:endParaRPr kumimoji="0" lang="nl-NL" sz="2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lang="nl-NL" altLang="nl-NL" sz="2400" dirty="0" smtClean="0">
                          <a:latin typeface="Verdana" panose="020B060403050404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</a:t>
                      </a:r>
                      <a:endParaRPr kumimoji="0" lang="nl-NL" sz="2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  <a:r>
                        <a:rPr lang="nl-NL" altLang="nl-NL" sz="2400" dirty="0" smtClean="0">
                          <a:latin typeface="Verdana" panose="020B060403050404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</a:t>
                      </a: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3</a:t>
                      </a:r>
                      <a:r>
                        <a:rPr lang="nl-NL" altLang="nl-NL" sz="24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</a:t>
                      </a:r>
                      <a:endParaRPr kumimoji="0" lang="nl-NL" sz="2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a.p.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6" name="Text Box 24"/>
          <p:cNvSpPr txBox="1">
            <a:spLocks noChangeArrowheads="1"/>
          </p:cNvSpPr>
          <p:nvPr/>
        </p:nvSpPr>
        <p:spPr bwMode="auto">
          <a:xfrm>
            <a:off x="3059113" y="1268413"/>
            <a:ext cx="936625" cy="9255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</a:pPr>
            <a:r>
              <a:rPr lang="nl-NL" sz="1800" dirty="0" smtClean="0"/>
              <a:t>N</a:t>
            </a:r>
            <a:endParaRPr lang="nl-NL" sz="1800" dirty="0"/>
          </a:p>
          <a:p>
            <a:pPr>
              <a:spcBef>
                <a:spcPct val="0"/>
              </a:spcBef>
            </a:pPr>
            <a:r>
              <a:rPr lang="nl-NL" sz="1800" dirty="0"/>
              <a:t>W     O</a:t>
            </a:r>
          </a:p>
          <a:p>
            <a:pPr algn="ctr">
              <a:spcBef>
                <a:spcPct val="0"/>
              </a:spcBef>
            </a:pPr>
            <a:r>
              <a:rPr lang="nl-NL" sz="1800" dirty="0" smtClean="0"/>
              <a:t>Z</a:t>
            </a:r>
            <a:endParaRPr lang="nl-NL" sz="1800" dirty="0"/>
          </a:p>
        </p:txBody>
      </p:sp>
    </p:spTree>
    <p:extLst>
      <p:ext uri="{BB962C8B-B14F-4D97-AF65-F5344CB8AC3E}">
        <p14:creationId xmlns:p14="http://schemas.microsoft.com/office/powerpoint/2010/main" val="4115809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kstvak 5"/>
          <p:cNvSpPr txBox="1">
            <a:spLocks noChangeArrowheads="1"/>
          </p:cNvSpPr>
          <p:nvPr/>
        </p:nvSpPr>
        <p:spPr bwMode="auto">
          <a:xfrm>
            <a:off x="2465291" y="2132856"/>
            <a:ext cx="4896544" cy="1069524"/>
          </a:xfrm>
          <a:prstGeom prst="rect">
            <a:avLst/>
          </a:prstGeom>
          <a:solidFill>
            <a:srgbClr val="F3C489"/>
          </a:solidFill>
          <a:ln w="38100">
            <a:solidFill>
              <a:srgbClr val="D22228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sz="2800" dirty="0" smtClean="0">
                <a:sym typeface="Wingdings" pitchFamily="2" charset="2"/>
              </a:rPr>
              <a:t>TOETS VmB-7.91</a:t>
            </a:r>
          </a:p>
          <a:p>
            <a:pPr marL="0" indent="0" algn="ctr" eaLnBrk="1" hangingPunct="1">
              <a:spcBef>
                <a:spcPts val="900"/>
              </a:spcBef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nl-NL" altLang="nl-NL" sz="2800" dirty="0" smtClean="0"/>
              <a:t>TRANSFERBIEDINGEN</a:t>
            </a:r>
            <a:endParaRPr lang="en-GB" altLang="nl-NL" sz="2800" dirty="0"/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0" y="765175"/>
            <a:ext cx="684213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DEEL 3</a:t>
            </a:r>
          </a:p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   H </a:t>
            </a:r>
            <a:r>
              <a:rPr lang="en-GB" sz="1000" b="1" dirty="0" smtClean="0">
                <a:solidFill>
                  <a:srgbClr val="000000"/>
                </a:solidFill>
              </a:rPr>
              <a:t>7</a:t>
            </a:r>
            <a:endParaRPr lang="en-GB" sz="1000" b="1" dirty="0">
              <a:solidFill>
                <a:srgbClr val="000000"/>
              </a:solidFill>
            </a:endParaRPr>
          </a:p>
        </p:txBody>
      </p:sp>
      <p:sp>
        <p:nvSpPr>
          <p:cNvPr id="267268" name="Tekstvak 5"/>
          <p:cNvSpPr txBox="1">
            <a:spLocks noChangeArrowheads="1"/>
          </p:cNvSpPr>
          <p:nvPr/>
        </p:nvSpPr>
        <p:spPr bwMode="auto">
          <a:xfrm>
            <a:off x="4273937" y="4183343"/>
            <a:ext cx="3118173" cy="523220"/>
          </a:xfrm>
          <a:prstGeom prst="rect">
            <a:avLst/>
          </a:prstGeom>
          <a:solidFill>
            <a:srgbClr val="F3C489"/>
          </a:solidFill>
          <a:ln w="38100">
            <a:solidFill>
              <a:srgbClr val="D22228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nl-NL" sz="2800" dirty="0" smtClean="0"/>
              <a:t>UITWERKING</a:t>
            </a:r>
            <a:endParaRPr lang="nl-NL" sz="2400" dirty="0"/>
          </a:p>
        </p:txBody>
      </p:sp>
      <p:pic>
        <p:nvPicPr>
          <p:cNvPr id="26726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33753" y="4309814"/>
            <a:ext cx="857250" cy="8572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12294" name="Text Box 3"/>
          <p:cNvSpPr txBox="1">
            <a:spLocks noChangeArrowheads="1"/>
          </p:cNvSpPr>
          <p:nvPr/>
        </p:nvSpPr>
        <p:spPr bwMode="auto">
          <a:xfrm>
            <a:off x="684213" y="0"/>
            <a:ext cx="8459787" cy="641350"/>
          </a:xfrm>
          <a:prstGeom prst="rect">
            <a:avLst/>
          </a:prstGeom>
          <a:solidFill>
            <a:srgbClr val="F2C48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nl-NL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2495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3"/>
          <p:cNvSpPr txBox="1">
            <a:spLocks noChangeArrowheads="1"/>
          </p:cNvSpPr>
          <p:nvPr/>
        </p:nvSpPr>
        <p:spPr bwMode="auto">
          <a:xfrm>
            <a:off x="684213" y="0"/>
            <a:ext cx="8459787" cy="641350"/>
          </a:xfrm>
          <a:prstGeom prst="rect">
            <a:avLst/>
          </a:prstGeom>
          <a:solidFill>
            <a:srgbClr val="F2C48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nl-NL" dirty="0">
              <a:solidFill>
                <a:srgbClr val="000000"/>
              </a:solidFill>
            </a:endParaRPr>
          </a:p>
        </p:txBody>
      </p:sp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0" y="765175"/>
            <a:ext cx="684213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DEEL 3</a:t>
            </a:r>
          </a:p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   </a:t>
            </a:r>
            <a:r>
              <a:rPr lang="en-GB" sz="1000" b="1" dirty="0" smtClean="0">
                <a:solidFill>
                  <a:srgbClr val="000000"/>
                </a:solidFill>
              </a:rPr>
              <a:t>H7</a:t>
            </a:r>
            <a:endParaRPr lang="en-GB" sz="1000" b="1" dirty="0">
              <a:solidFill>
                <a:srgbClr val="000000"/>
              </a:solidFill>
            </a:endParaRPr>
          </a:p>
        </p:txBody>
      </p:sp>
      <p:sp>
        <p:nvSpPr>
          <p:cNvPr id="32772" name="Text Box 36"/>
          <p:cNvSpPr txBox="1">
            <a:spLocks noChangeArrowheads="1"/>
          </p:cNvSpPr>
          <p:nvPr/>
        </p:nvSpPr>
        <p:spPr bwMode="auto">
          <a:xfrm>
            <a:off x="972000" y="908050"/>
            <a:ext cx="1944000" cy="1625060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sz="2400" dirty="0" smtClean="0">
                <a:ea typeface="MS Gothic" pitchFamily="49" charset="-128"/>
              </a:rPr>
              <a:t>H V 3</a:t>
            </a:r>
            <a:endParaRPr lang="nl-NL" sz="2400" dirty="0">
              <a:ea typeface="MS Gothic" pitchFamily="49" charset="-128"/>
            </a:endParaRPr>
          </a:p>
          <a:p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sz="2400" dirty="0" smtClean="0">
                <a:ea typeface="MS Gothic" pitchFamily="49" charset="-128"/>
              </a:rPr>
              <a:t>H V 3</a:t>
            </a:r>
            <a:endParaRPr lang="nl-NL" sz="2400" dirty="0">
              <a:ea typeface="MS Gothic" pitchFamily="49" charset="-128"/>
            </a:endParaRPr>
          </a:p>
          <a:p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sz="2400" dirty="0" smtClean="0">
                <a:ea typeface="MS Gothic" pitchFamily="49" charset="-128"/>
              </a:rPr>
              <a:t>V 7 4</a:t>
            </a:r>
            <a:endParaRPr lang="nl-NL" sz="2400" dirty="0">
              <a:ea typeface="MS Gothic" pitchFamily="49" charset="-128"/>
            </a:endParaRPr>
          </a:p>
          <a:p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sz="2400" dirty="0" smtClean="0">
                <a:ea typeface="MS Gothic" pitchFamily="49" charset="-128"/>
              </a:rPr>
              <a:t>H V 9 8</a:t>
            </a:r>
            <a:endParaRPr lang="nl-NL" sz="2400" dirty="0">
              <a:ea typeface="MS Gothic" pitchFamily="49" charset="-128"/>
            </a:endParaRPr>
          </a:p>
        </p:txBody>
      </p:sp>
      <p:sp>
        <p:nvSpPr>
          <p:cNvPr id="13" name="Text Box 36"/>
          <p:cNvSpPr txBox="1">
            <a:spLocks noChangeArrowheads="1"/>
          </p:cNvSpPr>
          <p:nvPr/>
        </p:nvSpPr>
        <p:spPr bwMode="auto">
          <a:xfrm>
            <a:off x="4190188" y="919606"/>
            <a:ext cx="2110004" cy="1625060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sz="2400" dirty="0" smtClean="0"/>
              <a:t>B 2</a:t>
            </a:r>
            <a:endParaRPr lang="nl-NL" sz="2400" dirty="0">
              <a:ea typeface="MS Gothic" pitchFamily="49" charset="-128"/>
            </a:endParaRPr>
          </a:p>
          <a:p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sz="2400" dirty="0" smtClean="0">
                <a:ea typeface="MS Gothic" pitchFamily="49" charset="-128"/>
              </a:rPr>
              <a:t>9 8 7 6 5 2</a:t>
            </a:r>
            <a:endParaRPr lang="nl-NL" sz="2400" dirty="0">
              <a:ea typeface="MS Gothic" pitchFamily="49" charset="-128"/>
            </a:endParaRPr>
          </a:p>
          <a:p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sz="2400" dirty="0" smtClean="0">
                <a:ea typeface="MS Gothic" pitchFamily="49" charset="-128"/>
              </a:rPr>
              <a:t>8 5 3</a:t>
            </a:r>
            <a:endParaRPr lang="nl-NL" sz="2400" dirty="0">
              <a:ea typeface="MS Gothic" pitchFamily="49" charset="-128"/>
            </a:endParaRPr>
          </a:p>
          <a:p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sz="2400" dirty="0" smtClean="0">
                <a:ea typeface="MS Gothic" pitchFamily="49" charset="-128"/>
              </a:rPr>
              <a:t>4 3</a:t>
            </a:r>
            <a:endParaRPr lang="nl-NL" sz="2400" dirty="0">
              <a:ea typeface="MS Gothic" pitchFamily="49" charset="-128"/>
            </a:endParaRPr>
          </a:p>
        </p:txBody>
      </p:sp>
      <p:sp>
        <p:nvSpPr>
          <p:cNvPr id="14" name="Text Box 41"/>
          <p:cNvSpPr txBox="1">
            <a:spLocks noChangeArrowheads="1"/>
          </p:cNvSpPr>
          <p:nvPr/>
        </p:nvSpPr>
        <p:spPr bwMode="auto">
          <a:xfrm>
            <a:off x="2879329" y="3768679"/>
            <a:ext cx="2232818" cy="461665"/>
          </a:xfrm>
          <a:prstGeom prst="rect">
            <a:avLst/>
          </a:prstGeom>
          <a:solidFill>
            <a:srgbClr val="F2C489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nl-NL" sz="2400" dirty="0" smtClean="0"/>
              <a:t>oost speelt 2</a:t>
            </a:r>
            <a:r>
              <a:rPr lang="nl-NL" altLang="nl-NL" sz="2400" dirty="0" smtClean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</a:t>
            </a:r>
            <a:r>
              <a:rPr lang="nl-NL" sz="2400" dirty="0" smtClean="0">
                <a:solidFill>
                  <a:srgbClr val="FF0000"/>
                </a:solidFill>
              </a:rPr>
              <a:t> </a:t>
            </a:r>
            <a:endParaRPr lang="nl-NL" sz="2400" dirty="0" smtClean="0"/>
          </a:p>
        </p:txBody>
      </p:sp>
      <p:sp>
        <p:nvSpPr>
          <p:cNvPr id="11" name="Text Box 32"/>
          <p:cNvSpPr txBox="1">
            <a:spLocks noChangeArrowheads="1"/>
          </p:cNvSpPr>
          <p:nvPr/>
        </p:nvSpPr>
        <p:spPr bwMode="auto">
          <a:xfrm>
            <a:off x="1908175" y="6400800"/>
            <a:ext cx="64817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2400" dirty="0">
                <a:solidFill>
                  <a:schemeClr val="folHlink"/>
                </a:solidFill>
              </a:rPr>
              <a:t>TAFELBLAD </a:t>
            </a:r>
            <a:r>
              <a:rPr lang="nl-NL" sz="2400" dirty="0" smtClean="0">
                <a:solidFill>
                  <a:schemeClr val="folHlink"/>
                </a:solidFill>
              </a:rPr>
              <a:t>VmB-7.91</a:t>
            </a:r>
            <a:endParaRPr lang="nl-NL" sz="2400" dirty="0">
              <a:solidFill>
                <a:schemeClr val="folHlink"/>
              </a:solidFill>
            </a:endParaRPr>
          </a:p>
        </p:txBody>
      </p:sp>
      <p:sp>
        <p:nvSpPr>
          <p:cNvPr id="15" name="Text Box 36"/>
          <p:cNvSpPr txBox="1">
            <a:spLocks noChangeArrowheads="1"/>
          </p:cNvSpPr>
          <p:nvPr/>
        </p:nvSpPr>
        <p:spPr bwMode="auto">
          <a:xfrm>
            <a:off x="5292700" y="6400800"/>
            <a:ext cx="647452" cy="461665"/>
          </a:xfrm>
          <a:prstGeom prst="rect">
            <a:avLst/>
          </a:prstGeom>
          <a:solidFill>
            <a:schemeClr val="folHlink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nl-NL" sz="2400" dirty="0" smtClean="0"/>
              <a:t>5</a:t>
            </a:r>
            <a:endParaRPr lang="nl-NL" sz="2400" u="sng" dirty="0"/>
          </a:p>
        </p:txBody>
      </p:sp>
      <p:graphicFrame>
        <p:nvGraphicFramePr>
          <p:cNvPr id="12" name="Group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4246656"/>
              </p:ext>
            </p:extLst>
          </p:nvPr>
        </p:nvGraphicFramePr>
        <p:xfrm>
          <a:off x="1042988" y="2636838"/>
          <a:ext cx="3467100" cy="914400"/>
        </p:xfrm>
        <a:graphic>
          <a:graphicData uri="http://schemas.openxmlformats.org/drawingml/2006/table">
            <a:tbl>
              <a:tblPr/>
              <a:tblGrid>
                <a:gridCol w="866775"/>
                <a:gridCol w="862012"/>
                <a:gridCol w="871538"/>
                <a:gridCol w="866775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2C48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1SA</a:t>
                      </a:r>
                      <a:endParaRPr kumimoji="0" lang="nl-NL" sz="2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r>
                        <a:rPr lang="nl-NL" altLang="nl-NL" sz="24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</a:t>
                      </a: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a.p.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" name="Text Box 41"/>
          <p:cNvSpPr txBox="1">
            <a:spLocks noChangeArrowheads="1"/>
          </p:cNvSpPr>
          <p:nvPr/>
        </p:nvSpPr>
        <p:spPr bwMode="auto">
          <a:xfrm>
            <a:off x="5938727" y="3105576"/>
            <a:ext cx="3096344" cy="830997"/>
          </a:xfrm>
          <a:prstGeom prst="rect">
            <a:avLst/>
          </a:prstGeom>
          <a:solidFill>
            <a:srgbClr val="F2C489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>
              <a:spcBef>
                <a:spcPts val="0"/>
              </a:spcBef>
            </a:pPr>
            <a:r>
              <a:rPr lang="nl-NL" sz="2400" dirty="0" smtClean="0">
                <a:ea typeface="MS Gothic" pitchFamily="49" charset="-128"/>
              </a:rPr>
              <a:t>na 1SA - D vervallen </a:t>
            </a:r>
          </a:p>
          <a:p>
            <a:pPr lvl="0">
              <a:spcBef>
                <a:spcPts val="0"/>
              </a:spcBef>
            </a:pPr>
            <a:r>
              <a:rPr lang="nl-NL" sz="2400" dirty="0" smtClean="0">
                <a:ea typeface="MS Gothic" pitchFamily="49" charset="-128"/>
              </a:rPr>
              <a:t>de conventies</a:t>
            </a:r>
            <a:endParaRPr lang="nl-NL" sz="2400" dirty="0"/>
          </a:p>
        </p:txBody>
      </p:sp>
      <p:sp>
        <p:nvSpPr>
          <p:cNvPr id="16" name="Text Box 24"/>
          <p:cNvSpPr txBox="1">
            <a:spLocks noChangeArrowheads="1"/>
          </p:cNvSpPr>
          <p:nvPr/>
        </p:nvSpPr>
        <p:spPr bwMode="auto">
          <a:xfrm>
            <a:off x="3059113" y="1268413"/>
            <a:ext cx="936625" cy="9255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</a:pPr>
            <a:r>
              <a:rPr lang="nl-NL" sz="1800" dirty="0" smtClean="0"/>
              <a:t>N</a:t>
            </a:r>
            <a:endParaRPr lang="nl-NL" sz="1800" dirty="0"/>
          </a:p>
          <a:p>
            <a:pPr>
              <a:spcBef>
                <a:spcPct val="0"/>
              </a:spcBef>
            </a:pPr>
            <a:r>
              <a:rPr lang="nl-NL" sz="1800" dirty="0"/>
              <a:t>W     O</a:t>
            </a:r>
          </a:p>
          <a:p>
            <a:pPr algn="ctr">
              <a:spcBef>
                <a:spcPct val="0"/>
              </a:spcBef>
            </a:pPr>
            <a:r>
              <a:rPr lang="nl-NL" sz="1800" dirty="0" smtClean="0"/>
              <a:t>Z</a:t>
            </a:r>
            <a:endParaRPr lang="nl-NL" sz="1800" dirty="0"/>
          </a:p>
        </p:txBody>
      </p:sp>
    </p:spTree>
    <p:extLst>
      <p:ext uri="{BB962C8B-B14F-4D97-AF65-F5344CB8AC3E}">
        <p14:creationId xmlns:p14="http://schemas.microsoft.com/office/powerpoint/2010/main" val="4164012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3"/>
          <p:cNvSpPr txBox="1">
            <a:spLocks noChangeArrowheads="1"/>
          </p:cNvSpPr>
          <p:nvPr/>
        </p:nvSpPr>
        <p:spPr bwMode="auto">
          <a:xfrm>
            <a:off x="684213" y="0"/>
            <a:ext cx="8459787" cy="641350"/>
          </a:xfrm>
          <a:prstGeom prst="rect">
            <a:avLst/>
          </a:prstGeom>
          <a:solidFill>
            <a:srgbClr val="F2C48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/>
              <a:t>  </a:t>
            </a:r>
            <a:endParaRPr lang="nl-NL">
              <a:solidFill>
                <a:srgbClr val="000000"/>
              </a:solidFill>
            </a:endParaRP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0" y="765175"/>
            <a:ext cx="684213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DEEL 3</a:t>
            </a:r>
          </a:p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   H </a:t>
            </a:r>
            <a:r>
              <a:rPr lang="en-GB" sz="1000" b="1" dirty="0" smtClean="0">
                <a:solidFill>
                  <a:srgbClr val="000000"/>
                </a:solidFill>
              </a:rPr>
              <a:t>7</a:t>
            </a:r>
            <a:endParaRPr lang="en-GB" sz="1000" b="1" dirty="0">
              <a:solidFill>
                <a:srgbClr val="000000"/>
              </a:solidFill>
            </a:endParaRPr>
          </a:p>
        </p:txBody>
      </p:sp>
      <p:sp>
        <p:nvSpPr>
          <p:cNvPr id="21508" name="Text Box 24"/>
          <p:cNvSpPr txBox="1">
            <a:spLocks noChangeArrowheads="1"/>
          </p:cNvSpPr>
          <p:nvPr/>
        </p:nvSpPr>
        <p:spPr bwMode="auto">
          <a:xfrm>
            <a:off x="3059113" y="1268413"/>
            <a:ext cx="936625" cy="9255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</a:pPr>
            <a:r>
              <a:rPr lang="nl-NL" sz="1800" dirty="0" smtClean="0"/>
              <a:t>N</a:t>
            </a:r>
            <a:endParaRPr lang="nl-NL" sz="1800" dirty="0"/>
          </a:p>
          <a:p>
            <a:pPr>
              <a:spcBef>
                <a:spcPct val="0"/>
              </a:spcBef>
            </a:pPr>
            <a:r>
              <a:rPr lang="nl-NL" sz="1800" dirty="0"/>
              <a:t>W     O</a:t>
            </a:r>
          </a:p>
          <a:p>
            <a:pPr algn="ctr">
              <a:spcBef>
                <a:spcPct val="0"/>
              </a:spcBef>
            </a:pPr>
            <a:r>
              <a:rPr lang="nl-NL" sz="1800" dirty="0" smtClean="0"/>
              <a:t>Z</a:t>
            </a:r>
            <a:endParaRPr lang="nl-NL" sz="1800" dirty="0"/>
          </a:p>
        </p:txBody>
      </p:sp>
      <p:sp>
        <p:nvSpPr>
          <p:cNvPr id="21530" name="Text Box 32"/>
          <p:cNvSpPr txBox="1">
            <a:spLocks noChangeArrowheads="1"/>
          </p:cNvSpPr>
          <p:nvPr/>
        </p:nvSpPr>
        <p:spPr bwMode="auto">
          <a:xfrm>
            <a:off x="1908175" y="6400800"/>
            <a:ext cx="64817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2400" dirty="0">
                <a:solidFill>
                  <a:schemeClr val="folHlink"/>
                </a:solidFill>
              </a:rPr>
              <a:t>TAFELBLAD </a:t>
            </a:r>
            <a:r>
              <a:rPr lang="nl-NL" sz="2400" dirty="0" smtClean="0">
                <a:solidFill>
                  <a:schemeClr val="folHlink"/>
                </a:solidFill>
              </a:rPr>
              <a:t>VmB-7.91</a:t>
            </a:r>
            <a:endParaRPr lang="nl-NL" sz="2400" dirty="0">
              <a:solidFill>
                <a:schemeClr val="folHlink"/>
              </a:solidFill>
            </a:endParaRPr>
          </a:p>
        </p:txBody>
      </p:sp>
      <p:sp>
        <p:nvSpPr>
          <p:cNvPr id="11" name="Text Box 36"/>
          <p:cNvSpPr txBox="1">
            <a:spLocks noChangeArrowheads="1"/>
          </p:cNvSpPr>
          <p:nvPr/>
        </p:nvSpPr>
        <p:spPr bwMode="auto">
          <a:xfrm>
            <a:off x="5292700" y="6400800"/>
            <a:ext cx="647452" cy="461665"/>
          </a:xfrm>
          <a:prstGeom prst="rect">
            <a:avLst/>
          </a:prstGeom>
          <a:solidFill>
            <a:schemeClr val="folHlink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nl-NL" sz="2400" dirty="0" smtClean="0"/>
              <a:t>1a</a:t>
            </a:r>
            <a:endParaRPr lang="nl-NL" sz="2400" u="sng" dirty="0"/>
          </a:p>
        </p:txBody>
      </p:sp>
      <p:graphicFrame>
        <p:nvGraphicFramePr>
          <p:cNvPr id="12" name="Group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804455"/>
              </p:ext>
            </p:extLst>
          </p:nvPr>
        </p:nvGraphicFramePr>
        <p:xfrm>
          <a:off x="1042988" y="2636838"/>
          <a:ext cx="3467100" cy="914400"/>
        </p:xfrm>
        <a:graphic>
          <a:graphicData uri="http://schemas.openxmlformats.org/drawingml/2006/table">
            <a:tbl>
              <a:tblPr/>
              <a:tblGrid>
                <a:gridCol w="866775"/>
                <a:gridCol w="862012"/>
                <a:gridCol w="871538"/>
                <a:gridCol w="866775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1SA</a:t>
                      </a: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?</a:t>
                      </a:r>
                      <a:endParaRPr kumimoji="0" lang="nl-N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" name="Text Box 36"/>
          <p:cNvSpPr txBox="1">
            <a:spLocks noChangeArrowheads="1"/>
          </p:cNvSpPr>
          <p:nvPr/>
        </p:nvSpPr>
        <p:spPr bwMode="auto">
          <a:xfrm>
            <a:off x="4190188" y="919606"/>
            <a:ext cx="1893980" cy="1609725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sz="2400" dirty="0" smtClean="0"/>
              <a:t>3</a:t>
            </a:r>
            <a:endParaRPr lang="nl-NL" sz="2400" dirty="0">
              <a:ea typeface="MS Gothic" pitchFamily="49" charset="-128"/>
            </a:endParaRPr>
          </a:p>
          <a:p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sz="2400" dirty="0" smtClean="0">
                <a:ea typeface="MS Gothic" pitchFamily="49" charset="-128"/>
              </a:rPr>
              <a:t>V 9 8 6 4</a:t>
            </a:r>
            <a:endParaRPr lang="nl-NL" sz="2400" dirty="0">
              <a:ea typeface="MS Gothic" pitchFamily="49" charset="-128"/>
            </a:endParaRPr>
          </a:p>
          <a:p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sz="2400" dirty="0" smtClean="0">
                <a:ea typeface="MS Gothic" pitchFamily="49" charset="-128"/>
              </a:rPr>
              <a:t>9 8 5</a:t>
            </a:r>
            <a:endParaRPr lang="nl-NL" sz="2400" dirty="0">
              <a:ea typeface="MS Gothic" pitchFamily="49" charset="-128"/>
            </a:endParaRPr>
          </a:p>
          <a:p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sz="2400" dirty="0" smtClean="0">
                <a:ea typeface="MS Gothic" pitchFamily="49" charset="-128"/>
              </a:rPr>
              <a:t>8 7 6 5</a:t>
            </a:r>
            <a:endParaRPr lang="nl-NL" sz="2400" dirty="0">
              <a:ea typeface="MS Gothic" pitchFamily="49" charset="-128"/>
            </a:endParaRPr>
          </a:p>
        </p:txBody>
      </p:sp>
      <p:sp>
        <p:nvSpPr>
          <p:cNvPr id="9" name="Text Box 36"/>
          <p:cNvSpPr txBox="1">
            <a:spLocks noChangeArrowheads="1"/>
          </p:cNvSpPr>
          <p:nvPr/>
        </p:nvSpPr>
        <p:spPr bwMode="auto">
          <a:xfrm>
            <a:off x="971550" y="908050"/>
            <a:ext cx="1943100" cy="1609725"/>
          </a:xfrm>
          <a:prstGeom prst="rect">
            <a:avLst/>
          </a:prstGeom>
          <a:solidFill>
            <a:srgbClr val="99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endParaRPr lang="nl-NL" altLang="nl-NL" sz="2400" dirty="0">
              <a:ea typeface="MS Gothic" pitchFamily="49" charset="-128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endParaRPr lang="nl-NL" altLang="nl-NL" sz="2400" dirty="0">
              <a:ea typeface="MS Gothic" pitchFamily="49" charset="-128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endParaRPr lang="nl-NL" altLang="nl-NL" sz="2400" dirty="0">
              <a:ea typeface="MS Gothic" pitchFamily="49" charset="-128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endParaRPr lang="nl-NL" altLang="nl-NL" sz="2400" dirty="0">
              <a:ea typeface="MS Gothic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0225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3"/>
          <p:cNvSpPr txBox="1">
            <a:spLocks noChangeArrowheads="1"/>
          </p:cNvSpPr>
          <p:nvPr/>
        </p:nvSpPr>
        <p:spPr bwMode="auto">
          <a:xfrm>
            <a:off x="684213" y="0"/>
            <a:ext cx="8459787" cy="641350"/>
          </a:xfrm>
          <a:prstGeom prst="rect">
            <a:avLst/>
          </a:prstGeom>
          <a:solidFill>
            <a:srgbClr val="F2C48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/>
              <a:t>  </a:t>
            </a:r>
            <a:endParaRPr lang="nl-NL">
              <a:solidFill>
                <a:srgbClr val="000000"/>
              </a:solidFill>
            </a:endParaRP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0" y="765175"/>
            <a:ext cx="684213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DEEL 3</a:t>
            </a:r>
          </a:p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   H </a:t>
            </a:r>
            <a:r>
              <a:rPr lang="en-GB" sz="1000" b="1" dirty="0" smtClean="0">
                <a:solidFill>
                  <a:srgbClr val="000000"/>
                </a:solidFill>
              </a:rPr>
              <a:t>7</a:t>
            </a:r>
            <a:endParaRPr lang="en-GB" sz="1000" b="1" dirty="0">
              <a:solidFill>
                <a:srgbClr val="000000"/>
              </a:solidFill>
            </a:endParaRPr>
          </a:p>
        </p:txBody>
      </p:sp>
      <p:sp>
        <p:nvSpPr>
          <p:cNvPr id="21530" name="Text Box 32"/>
          <p:cNvSpPr txBox="1">
            <a:spLocks noChangeArrowheads="1"/>
          </p:cNvSpPr>
          <p:nvPr/>
        </p:nvSpPr>
        <p:spPr bwMode="auto">
          <a:xfrm>
            <a:off x="1908175" y="6400800"/>
            <a:ext cx="64817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2400" dirty="0">
                <a:solidFill>
                  <a:schemeClr val="folHlink"/>
                </a:solidFill>
              </a:rPr>
              <a:t>TAFELBLAD </a:t>
            </a:r>
            <a:r>
              <a:rPr lang="nl-NL" sz="2400" dirty="0" smtClean="0">
                <a:solidFill>
                  <a:schemeClr val="folHlink"/>
                </a:solidFill>
              </a:rPr>
              <a:t>VmB-7.91</a:t>
            </a:r>
            <a:endParaRPr lang="nl-NL" sz="2400" dirty="0">
              <a:solidFill>
                <a:schemeClr val="folHlink"/>
              </a:solidFill>
            </a:endParaRPr>
          </a:p>
        </p:txBody>
      </p:sp>
      <p:sp>
        <p:nvSpPr>
          <p:cNvPr id="11" name="Text Box 36"/>
          <p:cNvSpPr txBox="1">
            <a:spLocks noChangeArrowheads="1"/>
          </p:cNvSpPr>
          <p:nvPr/>
        </p:nvSpPr>
        <p:spPr bwMode="auto">
          <a:xfrm>
            <a:off x="5292700" y="6400800"/>
            <a:ext cx="647452" cy="461665"/>
          </a:xfrm>
          <a:prstGeom prst="rect">
            <a:avLst/>
          </a:prstGeom>
          <a:solidFill>
            <a:schemeClr val="folHlink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nl-NL" sz="2400" dirty="0" smtClean="0"/>
              <a:t>1a</a:t>
            </a:r>
            <a:endParaRPr lang="nl-NL" sz="2400" u="sng" dirty="0"/>
          </a:p>
        </p:txBody>
      </p:sp>
      <p:graphicFrame>
        <p:nvGraphicFramePr>
          <p:cNvPr id="12" name="Group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1877675"/>
              </p:ext>
            </p:extLst>
          </p:nvPr>
        </p:nvGraphicFramePr>
        <p:xfrm>
          <a:off x="1042988" y="2636838"/>
          <a:ext cx="3467100" cy="914400"/>
        </p:xfrm>
        <a:graphic>
          <a:graphicData uri="http://schemas.openxmlformats.org/drawingml/2006/table">
            <a:tbl>
              <a:tblPr/>
              <a:tblGrid>
                <a:gridCol w="866775"/>
                <a:gridCol w="862012"/>
                <a:gridCol w="871538"/>
                <a:gridCol w="866775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1SA</a:t>
                      </a: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2</a:t>
                      </a:r>
                      <a:r>
                        <a:rPr lang="nl-NL" altLang="nl-NL" sz="24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</a:t>
                      </a:r>
                      <a:endParaRPr kumimoji="0" lang="nl-NL" sz="2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" name="Text Box 41"/>
          <p:cNvSpPr txBox="1">
            <a:spLocks noChangeArrowheads="1"/>
          </p:cNvSpPr>
          <p:nvPr/>
        </p:nvSpPr>
        <p:spPr bwMode="auto">
          <a:xfrm>
            <a:off x="2753866" y="3711958"/>
            <a:ext cx="2538834" cy="1200329"/>
          </a:xfrm>
          <a:prstGeom prst="rect">
            <a:avLst/>
          </a:prstGeom>
          <a:solidFill>
            <a:schemeClr val="accent1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nl-NL" sz="2400" dirty="0"/>
              <a:t>punten </a:t>
            </a:r>
            <a:r>
              <a:rPr lang="nl-NL" sz="2400" dirty="0" smtClean="0"/>
              <a:t>   </a:t>
            </a:r>
          </a:p>
          <a:p>
            <a:pPr>
              <a:spcBef>
                <a:spcPts val="0"/>
              </a:spcBef>
            </a:pPr>
            <a:r>
              <a:rPr lang="nl-NL" sz="2400" dirty="0" smtClean="0"/>
              <a:t>5</a:t>
            </a:r>
            <a:r>
              <a:rPr lang="nl-NL" sz="2400" b="1" baseline="30000" dirty="0" smtClean="0"/>
              <a:t>+</a:t>
            </a:r>
            <a:r>
              <a:rPr lang="nl-NL" sz="2400" dirty="0" smtClean="0"/>
              <a:t>-kaart </a:t>
            </a:r>
            <a:r>
              <a:rPr lang="nl-NL" altLang="nl-NL" sz="2400" dirty="0" smtClean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</a:t>
            </a:r>
          </a:p>
          <a:p>
            <a:pPr>
              <a:spcBef>
                <a:spcPts val="0"/>
              </a:spcBef>
            </a:pP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10" name="Text Box 36"/>
          <p:cNvSpPr txBox="1">
            <a:spLocks noChangeArrowheads="1"/>
          </p:cNvSpPr>
          <p:nvPr/>
        </p:nvSpPr>
        <p:spPr bwMode="auto">
          <a:xfrm>
            <a:off x="4190188" y="919606"/>
            <a:ext cx="1893980" cy="1609725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sz="2400" dirty="0" smtClean="0"/>
              <a:t>3</a:t>
            </a:r>
            <a:endParaRPr lang="nl-NL" sz="2400" dirty="0">
              <a:ea typeface="MS Gothic" pitchFamily="49" charset="-128"/>
            </a:endParaRPr>
          </a:p>
          <a:p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sz="2400" dirty="0" smtClean="0">
                <a:ea typeface="MS Gothic" pitchFamily="49" charset="-128"/>
              </a:rPr>
              <a:t>V 9 8 6 4</a:t>
            </a:r>
            <a:endParaRPr lang="nl-NL" sz="2400" dirty="0">
              <a:ea typeface="MS Gothic" pitchFamily="49" charset="-128"/>
            </a:endParaRPr>
          </a:p>
          <a:p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sz="2400" dirty="0" smtClean="0">
                <a:ea typeface="MS Gothic" pitchFamily="49" charset="-128"/>
              </a:rPr>
              <a:t>9 8 5</a:t>
            </a:r>
            <a:endParaRPr lang="nl-NL" sz="2400" dirty="0">
              <a:ea typeface="MS Gothic" pitchFamily="49" charset="-128"/>
            </a:endParaRPr>
          </a:p>
          <a:p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sz="2400" dirty="0" smtClean="0">
                <a:ea typeface="MS Gothic" pitchFamily="49" charset="-128"/>
              </a:rPr>
              <a:t>8 7 6 5</a:t>
            </a:r>
            <a:endParaRPr lang="nl-NL" sz="2400" dirty="0">
              <a:ea typeface="MS Gothic" pitchFamily="49" charset="-128"/>
            </a:endParaRPr>
          </a:p>
        </p:txBody>
      </p:sp>
      <p:sp>
        <p:nvSpPr>
          <p:cNvPr id="13" name="Text Box 36"/>
          <p:cNvSpPr txBox="1">
            <a:spLocks noChangeArrowheads="1"/>
          </p:cNvSpPr>
          <p:nvPr/>
        </p:nvSpPr>
        <p:spPr bwMode="auto">
          <a:xfrm>
            <a:off x="971550" y="908050"/>
            <a:ext cx="1943100" cy="1609725"/>
          </a:xfrm>
          <a:prstGeom prst="rect">
            <a:avLst/>
          </a:prstGeom>
          <a:solidFill>
            <a:srgbClr val="99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endParaRPr lang="nl-NL" altLang="nl-NL" sz="2400" dirty="0">
              <a:ea typeface="MS Gothic" pitchFamily="49" charset="-128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endParaRPr lang="nl-NL" altLang="nl-NL" sz="2400" dirty="0">
              <a:ea typeface="MS Gothic" pitchFamily="49" charset="-128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endParaRPr lang="nl-NL" altLang="nl-NL" sz="2400" dirty="0">
              <a:ea typeface="MS Gothic" pitchFamily="49" charset="-128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endParaRPr lang="nl-NL" altLang="nl-NL" sz="2400" dirty="0">
              <a:ea typeface="MS Gothic" pitchFamily="49" charset="-128"/>
            </a:endParaRPr>
          </a:p>
        </p:txBody>
      </p:sp>
      <p:sp>
        <p:nvSpPr>
          <p:cNvPr id="14" name="Text Box 24"/>
          <p:cNvSpPr txBox="1">
            <a:spLocks noChangeArrowheads="1"/>
          </p:cNvSpPr>
          <p:nvPr/>
        </p:nvSpPr>
        <p:spPr bwMode="auto">
          <a:xfrm>
            <a:off x="3059113" y="1268413"/>
            <a:ext cx="936625" cy="9255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</a:pPr>
            <a:r>
              <a:rPr lang="nl-NL" sz="1800" dirty="0" smtClean="0"/>
              <a:t>N</a:t>
            </a:r>
            <a:endParaRPr lang="nl-NL" sz="1800" dirty="0"/>
          </a:p>
          <a:p>
            <a:pPr>
              <a:spcBef>
                <a:spcPct val="0"/>
              </a:spcBef>
            </a:pPr>
            <a:r>
              <a:rPr lang="nl-NL" sz="1800" dirty="0"/>
              <a:t>W     O</a:t>
            </a:r>
          </a:p>
          <a:p>
            <a:pPr algn="ctr">
              <a:spcBef>
                <a:spcPct val="0"/>
              </a:spcBef>
            </a:pPr>
            <a:r>
              <a:rPr lang="nl-NL" sz="1800" dirty="0" smtClean="0"/>
              <a:t>Z</a:t>
            </a:r>
            <a:endParaRPr lang="nl-NL" sz="1800" dirty="0"/>
          </a:p>
        </p:txBody>
      </p:sp>
      <p:sp>
        <p:nvSpPr>
          <p:cNvPr id="15" name="Text Box 41"/>
          <p:cNvSpPr txBox="1">
            <a:spLocks noChangeArrowheads="1"/>
          </p:cNvSpPr>
          <p:nvPr/>
        </p:nvSpPr>
        <p:spPr bwMode="auto">
          <a:xfrm>
            <a:off x="4295442" y="3711958"/>
            <a:ext cx="1320984" cy="1200329"/>
          </a:xfrm>
          <a:prstGeom prst="rect">
            <a:avLst/>
          </a:prstGeom>
          <a:solidFill>
            <a:schemeClr val="accent1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nl-NL" sz="2400" dirty="0" smtClean="0"/>
              <a:t>= 2</a:t>
            </a:r>
          </a:p>
          <a:p>
            <a:pPr>
              <a:spcBef>
                <a:spcPts val="0"/>
              </a:spcBef>
            </a:pPr>
            <a:r>
              <a:rPr lang="nl-NL" sz="2400" dirty="0" smtClean="0"/>
              <a:t>= Ja</a:t>
            </a:r>
          </a:p>
          <a:p>
            <a:pPr algn="r">
              <a:spcBef>
                <a:spcPts val="0"/>
              </a:spcBef>
              <a:defRPr/>
            </a:pPr>
            <a:r>
              <a:rPr lang="nl-NL" sz="2400" dirty="0" smtClean="0">
                <a:sym typeface="Wingdings" pitchFamily="2" charset="2"/>
              </a:rPr>
              <a:t> </a:t>
            </a:r>
            <a:r>
              <a:rPr lang="nl-NL" sz="2400" dirty="0" smtClean="0"/>
              <a:t>2</a:t>
            </a:r>
            <a:r>
              <a:rPr lang="nl-NL" altLang="nl-NL" sz="2400" dirty="0" smtClean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</a:t>
            </a:r>
            <a:endParaRPr lang="nl-NL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9765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3"/>
          <p:cNvSpPr txBox="1">
            <a:spLocks noChangeArrowheads="1"/>
          </p:cNvSpPr>
          <p:nvPr/>
        </p:nvSpPr>
        <p:spPr bwMode="auto">
          <a:xfrm>
            <a:off x="684213" y="0"/>
            <a:ext cx="8459787" cy="641350"/>
          </a:xfrm>
          <a:prstGeom prst="rect">
            <a:avLst/>
          </a:prstGeom>
          <a:solidFill>
            <a:srgbClr val="F2C48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/>
              <a:t>  </a:t>
            </a:r>
            <a:endParaRPr lang="nl-NL">
              <a:solidFill>
                <a:srgbClr val="000000"/>
              </a:solidFill>
            </a:endParaRP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0" y="765175"/>
            <a:ext cx="684213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DEEL 3</a:t>
            </a:r>
          </a:p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   H </a:t>
            </a:r>
            <a:r>
              <a:rPr lang="en-GB" sz="1000" b="1" dirty="0" smtClean="0">
                <a:solidFill>
                  <a:srgbClr val="000000"/>
                </a:solidFill>
              </a:rPr>
              <a:t>7</a:t>
            </a:r>
            <a:endParaRPr lang="en-GB" sz="1000" b="1" dirty="0">
              <a:solidFill>
                <a:srgbClr val="000000"/>
              </a:solidFill>
            </a:endParaRPr>
          </a:p>
        </p:txBody>
      </p:sp>
      <p:sp>
        <p:nvSpPr>
          <p:cNvPr id="21530" name="Text Box 32"/>
          <p:cNvSpPr txBox="1">
            <a:spLocks noChangeArrowheads="1"/>
          </p:cNvSpPr>
          <p:nvPr/>
        </p:nvSpPr>
        <p:spPr bwMode="auto">
          <a:xfrm>
            <a:off x="1908175" y="6400800"/>
            <a:ext cx="64817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2400" dirty="0">
                <a:solidFill>
                  <a:schemeClr val="folHlink"/>
                </a:solidFill>
              </a:rPr>
              <a:t>TAFELBLAD </a:t>
            </a:r>
            <a:r>
              <a:rPr lang="nl-NL" sz="2400" dirty="0" smtClean="0">
                <a:solidFill>
                  <a:schemeClr val="folHlink"/>
                </a:solidFill>
              </a:rPr>
              <a:t>VmB-7.91</a:t>
            </a:r>
            <a:endParaRPr lang="nl-NL" sz="2400" dirty="0">
              <a:solidFill>
                <a:schemeClr val="folHlink"/>
              </a:solidFill>
            </a:endParaRPr>
          </a:p>
        </p:txBody>
      </p:sp>
      <p:sp>
        <p:nvSpPr>
          <p:cNvPr id="11" name="Text Box 36"/>
          <p:cNvSpPr txBox="1">
            <a:spLocks noChangeArrowheads="1"/>
          </p:cNvSpPr>
          <p:nvPr/>
        </p:nvSpPr>
        <p:spPr bwMode="auto">
          <a:xfrm>
            <a:off x="5292700" y="6400800"/>
            <a:ext cx="647452" cy="461665"/>
          </a:xfrm>
          <a:prstGeom prst="rect">
            <a:avLst/>
          </a:prstGeom>
          <a:solidFill>
            <a:schemeClr val="folHlink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nl-NL" sz="2400" dirty="0" smtClean="0"/>
              <a:t>1b</a:t>
            </a:r>
            <a:endParaRPr lang="nl-NL" sz="2400" u="sng" dirty="0"/>
          </a:p>
        </p:txBody>
      </p:sp>
      <p:graphicFrame>
        <p:nvGraphicFramePr>
          <p:cNvPr id="12" name="Group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6249343"/>
              </p:ext>
            </p:extLst>
          </p:nvPr>
        </p:nvGraphicFramePr>
        <p:xfrm>
          <a:off x="1042988" y="2636838"/>
          <a:ext cx="3467100" cy="914400"/>
        </p:xfrm>
        <a:graphic>
          <a:graphicData uri="http://schemas.openxmlformats.org/drawingml/2006/table">
            <a:tbl>
              <a:tblPr/>
              <a:tblGrid>
                <a:gridCol w="866775"/>
                <a:gridCol w="862012"/>
                <a:gridCol w="871538"/>
                <a:gridCol w="866775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1SA</a:t>
                      </a: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?</a:t>
                      </a:r>
                      <a:endParaRPr kumimoji="0" lang="nl-NL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" name="Text Box 36"/>
          <p:cNvSpPr txBox="1">
            <a:spLocks noChangeArrowheads="1"/>
          </p:cNvSpPr>
          <p:nvPr/>
        </p:nvSpPr>
        <p:spPr bwMode="auto">
          <a:xfrm>
            <a:off x="4190188" y="919606"/>
            <a:ext cx="1893980" cy="1609725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sz="2400" dirty="0" smtClean="0"/>
              <a:t>B 6 4</a:t>
            </a:r>
            <a:endParaRPr lang="nl-NL" sz="2400" dirty="0">
              <a:ea typeface="MS Gothic" pitchFamily="49" charset="-128"/>
            </a:endParaRPr>
          </a:p>
          <a:p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sz="2400" dirty="0" smtClean="0">
                <a:ea typeface="MS Gothic" pitchFamily="49" charset="-128"/>
              </a:rPr>
              <a:t>10 5 4</a:t>
            </a:r>
            <a:endParaRPr lang="nl-NL" sz="2400" dirty="0">
              <a:ea typeface="MS Gothic" pitchFamily="49" charset="-128"/>
            </a:endParaRPr>
          </a:p>
          <a:p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sz="2400" dirty="0" smtClean="0">
                <a:ea typeface="MS Gothic" pitchFamily="49" charset="-128"/>
              </a:rPr>
              <a:t>A 9</a:t>
            </a:r>
            <a:endParaRPr lang="nl-NL" sz="2400" dirty="0">
              <a:ea typeface="MS Gothic" pitchFamily="49" charset="-128"/>
            </a:endParaRPr>
          </a:p>
          <a:p>
            <a:r>
              <a:rPr lang="nl-NL" sz="2400" dirty="0">
                <a:ea typeface="MS Gothic" pitchFamily="49" charset="-128"/>
              </a:rPr>
              <a:t>♣ </a:t>
            </a:r>
            <a:r>
              <a:rPr lang="nl-NL" sz="2400" dirty="0" smtClean="0">
                <a:ea typeface="MS Gothic" pitchFamily="49" charset="-128"/>
              </a:rPr>
              <a:t>H V B 9 7</a:t>
            </a:r>
            <a:endParaRPr lang="nl-NL" sz="2400" dirty="0">
              <a:ea typeface="MS Gothic" pitchFamily="49" charset="-128"/>
            </a:endParaRPr>
          </a:p>
        </p:txBody>
      </p:sp>
      <p:sp>
        <p:nvSpPr>
          <p:cNvPr id="9" name="Text Box 36"/>
          <p:cNvSpPr txBox="1">
            <a:spLocks noChangeArrowheads="1"/>
          </p:cNvSpPr>
          <p:nvPr/>
        </p:nvSpPr>
        <p:spPr bwMode="auto">
          <a:xfrm>
            <a:off x="971550" y="908050"/>
            <a:ext cx="1943100" cy="1609725"/>
          </a:xfrm>
          <a:prstGeom prst="rect">
            <a:avLst/>
          </a:prstGeom>
          <a:solidFill>
            <a:srgbClr val="99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endParaRPr lang="nl-NL" altLang="nl-NL" sz="2400" dirty="0">
              <a:ea typeface="MS Gothic" pitchFamily="49" charset="-128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endParaRPr lang="nl-NL" altLang="nl-NL" sz="2400" dirty="0">
              <a:ea typeface="MS Gothic" pitchFamily="49" charset="-128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endParaRPr lang="nl-NL" altLang="nl-NL" sz="2400" dirty="0">
              <a:ea typeface="MS Gothic" pitchFamily="49" charset="-128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endParaRPr lang="nl-NL" altLang="nl-NL" sz="2400" dirty="0">
              <a:ea typeface="MS Gothic" pitchFamily="49" charset="-128"/>
            </a:endParaRPr>
          </a:p>
        </p:txBody>
      </p:sp>
      <p:sp>
        <p:nvSpPr>
          <p:cNvPr id="10" name="Text Box 24"/>
          <p:cNvSpPr txBox="1">
            <a:spLocks noChangeArrowheads="1"/>
          </p:cNvSpPr>
          <p:nvPr/>
        </p:nvSpPr>
        <p:spPr bwMode="auto">
          <a:xfrm>
            <a:off x="3059113" y="1268413"/>
            <a:ext cx="936625" cy="9255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</a:pPr>
            <a:r>
              <a:rPr lang="nl-NL" sz="1800" dirty="0" smtClean="0"/>
              <a:t>N</a:t>
            </a:r>
            <a:endParaRPr lang="nl-NL" sz="1800" dirty="0"/>
          </a:p>
          <a:p>
            <a:pPr>
              <a:spcBef>
                <a:spcPct val="0"/>
              </a:spcBef>
            </a:pPr>
            <a:r>
              <a:rPr lang="nl-NL" sz="1800" dirty="0"/>
              <a:t>W     O</a:t>
            </a:r>
          </a:p>
          <a:p>
            <a:pPr algn="ctr">
              <a:spcBef>
                <a:spcPct val="0"/>
              </a:spcBef>
            </a:pPr>
            <a:r>
              <a:rPr lang="nl-NL" sz="1800" dirty="0" smtClean="0"/>
              <a:t>Z</a:t>
            </a:r>
            <a:endParaRPr lang="nl-NL" sz="1800" dirty="0"/>
          </a:p>
        </p:txBody>
      </p:sp>
    </p:spTree>
    <p:extLst>
      <p:ext uri="{BB962C8B-B14F-4D97-AF65-F5344CB8AC3E}">
        <p14:creationId xmlns:p14="http://schemas.microsoft.com/office/powerpoint/2010/main" val="3106155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3"/>
          <p:cNvSpPr txBox="1">
            <a:spLocks noChangeArrowheads="1"/>
          </p:cNvSpPr>
          <p:nvPr/>
        </p:nvSpPr>
        <p:spPr bwMode="auto">
          <a:xfrm>
            <a:off x="684213" y="0"/>
            <a:ext cx="8459787" cy="641350"/>
          </a:xfrm>
          <a:prstGeom prst="rect">
            <a:avLst/>
          </a:prstGeom>
          <a:solidFill>
            <a:srgbClr val="F2C48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/>
              <a:t>  </a:t>
            </a:r>
            <a:endParaRPr lang="nl-NL">
              <a:solidFill>
                <a:srgbClr val="000000"/>
              </a:solidFill>
            </a:endParaRP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0" y="765175"/>
            <a:ext cx="684213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DEEL 3</a:t>
            </a:r>
          </a:p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   H </a:t>
            </a:r>
            <a:r>
              <a:rPr lang="en-GB" sz="1000" b="1" dirty="0" smtClean="0">
                <a:solidFill>
                  <a:srgbClr val="000000"/>
                </a:solidFill>
              </a:rPr>
              <a:t>7</a:t>
            </a:r>
            <a:endParaRPr lang="en-GB" sz="1000" b="1" dirty="0">
              <a:solidFill>
                <a:srgbClr val="000000"/>
              </a:solidFill>
            </a:endParaRPr>
          </a:p>
        </p:txBody>
      </p:sp>
      <p:sp>
        <p:nvSpPr>
          <p:cNvPr id="21530" name="Text Box 32"/>
          <p:cNvSpPr txBox="1">
            <a:spLocks noChangeArrowheads="1"/>
          </p:cNvSpPr>
          <p:nvPr/>
        </p:nvSpPr>
        <p:spPr bwMode="auto">
          <a:xfrm>
            <a:off x="1908175" y="6400800"/>
            <a:ext cx="64817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2400" dirty="0">
                <a:solidFill>
                  <a:schemeClr val="folHlink"/>
                </a:solidFill>
              </a:rPr>
              <a:t>TAFELBLAD </a:t>
            </a:r>
            <a:r>
              <a:rPr lang="nl-NL" sz="2400" dirty="0" smtClean="0">
                <a:solidFill>
                  <a:schemeClr val="folHlink"/>
                </a:solidFill>
              </a:rPr>
              <a:t>VmB-7.91</a:t>
            </a:r>
            <a:endParaRPr lang="nl-NL" sz="2400" dirty="0">
              <a:solidFill>
                <a:schemeClr val="folHlink"/>
              </a:solidFill>
            </a:endParaRPr>
          </a:p>
        </p:txBody>
      </p:sp>
      <p:sp>
        <p:nvSpPr>
          <p:cNvPr id="11" name="Text Box 36"/>
          <p:cNvSpPr txBox="1">
            <a:spLocks noChangeArrowheads="1"/>
          </p:cNvSpPr>
          <p:nvPr/>
        </p:nvSpPr>
        <p:spPr bwMode="auto">
          <a:xfrm>
            <a:off x="5292700" y="6400800"/>
            <a:ext cx="647452" cy="461665"/>
          </a:xfrm>
          <a:prstGeom prst="rect">
            <a:avLst/>
          </a:prstGeom>
          <a:solidFill>
            <a:schemeClr val="folHlink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nl-NL" sz="2400" dirty="0" smtClean="0"/>
              <a:t>1b</a:t>
            </a:r>
            <a:endParaRPr lang="nl-NL" sz="2400" u="sng" dirty="0"/>
          </a:p>
        </p:txBody>
      </p:sp>
      <p:graphicFrame>
        <p:nvGraphicFramePr>
          <p:cNvPr id="12" name="Group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5203281"/>
              </p:ext>
            </p:extLst>
          </p:nvPr>
        </p:nvGraphicFramePr>
        <p:xfrm>
          <a:off x="1042988" y="2636838"/>
          <a:ext cx="3467100" cy="914400"/>
        </p:xfrm>
        <a:graphic>
          <a:graphicData uri="http://schemas.openxmlformats.org/drawingml/2006/table">
            <a:tbl>
              <a:tblPr/>
              <a:tblGrid>
                <a:gridCol w="866775"/>
                <a:gridCol w="862012"/>
                <a:gridCol w="871538"/>
                <a:gridCol w="866775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1SA</a:t>
                      </a: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3SA</a:t>
                      </a:r>
                      <a:endParaRPr kumimoji="0" lang="nl-NL" sz="2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" name="Text Box 41"/>
          <p:cNvSpPr txBox="1">
            <a:spLocks noChangeArrowheads="1"/>
          </p:cNvSpPr>
          <p:nvPr/>
        </p:nvSpPr>
        <p:spPr bwMode="auto">
          <a:xfrm>
            <a:off x="2753866" y="3711958"/>
            <a:ext cx="2538834" cy="1569660"/>
          </a:xfrm>
          <a:prstGeom prst="rect">
            <a:avLst/>
          </a:prstGeom>
          <a:solidFill>
            <a:schemeClr val="accent1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nl-NL" sz="2400" dirty="0"/>
              <a:t>punten </a:t>
            </a:r>
            <a:endParaRPr lang="nl-NL" sz="2400" dirty="0" smtClean="0"/>
          </a:p>
          <a:p>
            <a:pPr>
              <a:spcBef>
                <a:spcPts val="0"/>
              </a:spcBef>
            </a:pPr>
            <a:r>
              <a:rPr lang="nl-NL" sz="2400" dirty="0" smtClean="0"/>
              <a:t>samen</a:t>
            </a:r>
          </a:p>
          <a:p>
            <a:pPr>
              <a:spcBef>
                <a:spcPts val="0"/>
              </a:spcBef>
            </a:pPr>
            <a:r>
              <a:rPr lang="nl-NL" sz="2400" dirty="0" smtClean="0"/>
              <a:t>SA-verdeling </a:t>
            </a:r>
            <a:endParaRPr lang="nl-NL" sz="2400" dirty="0"/>
          </a:p>
          <a:p>
            <a:pPr>
              <a:spcBef>
                <a:spcPts val="0"/>
              </a:spcBef>
            </a:pPr>
            <a:endParaRPr lang="nl-NL" sz="2400" dirty="0" smtClean="0"/>
          </a:p>
        </p:txBody>
      </p:sp>
      <p:sp>
        <p:nvSpPr>
          <p:cNvPr id="10" name="Text Box 36"/>
          <p:cNvSpPr txBox="1">
            <a:spLocks noChangeArrowheads="1"/>
          </p:cNvSpPr>
          <p:nvPr/>
        </p:nvSpPr>
        <p:spPr bwMode="auto">
          <a:xfrm>
            <a:off x="4190188" y="919606"/>
            <a:ext cx="1893980" cy="1609725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sz="2400" dirty="0" smtClean="0"/>
              <a:t>B 6 4</a:t>
            </a:r>
            <a:endParaRPr lang="nl-NL" sz="2400" dirty="0">
              <a:ea typeface="MS Gothic" pitchFamily="49" charset="-128"/>
            </a:endParaRPr>
          </a:p>
          <a:p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sz="2400" dirty="0" smtClean="0">
                <a:ea typeface="MS Gothic" pitchFamily="49" charset="-128"/>
              </a:rPr>
              <a:t>10 5 4</a:t>
            </a:r>
            <a:endParaRPr lang="nl-NL" sz="2400" dirty="0">
              <a:ea typeface="MS Gothic" pitchFamily="49" charset="-128"/>
            </a:endParaRPr>
          </a:p>
          <a:p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sz="2400" dirty="0" smtClean="0">
                <a:ea typeface="MS Gothic" pitchFamily="49" charset="-128"/>
              </a:rPr>
              <a:t>A 9</a:t>
            </a:r>
            <a:endParaRPr lang="nl-NL" sz="2400" dirty="0">
              <a:ea typeface="MS Gothic" pitchFamily="49" charset="-128"/>
            </a:endParaRPr>
          </a:p>
          <a:p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sz="2400" dirty="0" smtClean="0">
                <a:ea typeface="MS Gothic" pitchFamily="49" charset="-128"/>
              </a:rPr>
              <a:t>H V B 9 7</a:t>
            </a:r>
            <a:endParaRPr lang="nl-NL" sz="2400" dirty="0">
              <a:ea typeface="MS Gothic" pitchFamily="49" charset="-128"/>
            </a:endParaRPr>
          </a:p>
        </p:txBody>
      </p:sp>
      <p:sp>
        <p:nvSpPr>
          <p:cNvPr id="13" name="Text Box 36"/>
          <p:cNvSpPr txBox="1">
            <a:spLocks noChangeArrowheads="1"/>
          </p:cNvSpPr>
          <p:nvPr/>
        </p:nvSpPr>
        <p:spPr bwMode="auto">
          <a:xfrm>
            <a:off x="971550" y="908050"/>
            <a:ext cx="1943100" cy="1609725"/>
          </a:xfrm>
          <a:prstGeom prst="rect">
            <a:avLst/>
          </a:prstGeom>
          <a:solidFill>
            <a:srgbClr val="99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endParaRPr lang="nl-NL" altLang="nl-NL" sz="2400" dirty="0">
              <a:ea typeface="MS Gothic" pitchFamily="49" charset="-128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endParaRPr lang="nl-NL" altLang="nl-NL" sz="2400" dirty="0">
              <a:ea typeface="MS Gothic" pitchFamily="49" charset="-128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endParaRPr lang="nl-NL" altLang="nl-NL" sz="2400" dirty="0">
              <a:ea typeface="MS Gothic" pitchFamily="49" charset="-128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endParaRPr lang="nl-NL" altLang="nl-NL" sz="2400" dirty="0">
              <a:ea typeface="MS Gothic" pitchFamily="49" charset="-128"/>
            </a:endParaRPr>
          </a:p>
        </p:txBody>
      </p:sp>
      <p:sp>
        <p:nvSpPr>
          <p:cNvPr id="14" name="Text Box 24"/>
          <p:cNvSpPr txBox="1">
            <a:spLocks noChangeArrowheads="1"/>
          </p:cNvSpPr>
          <p:nvPr/>
        </p:nvSpPr>
        <p:spPr bwMode="auto">
          <a:xfrm>
            <a:off x="3059113" y="1268413"/>
            <a:ext cx="936625" cy="9255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</a:pPr>
            <a:r>
              <a:rPr lang="nl-NL" sz="1800" dirty="0" smtClean="0"/>
              <a:t>N</a:t>
            </a:r>
            <a:endParaRPr lang="nl-NL" sz="1800" dirty="0"/>
          </a:p>
          <a:p>
            <a:pPr>
              <a:spcBef>
                <a:spcPct val="0"/>
              </a:spcBef>
            </a:pPr>
            <a:r>
              <a:rPr lang="nl-NL" sz="1800" dirty="0"/>
              <a:t>W     O</a:t>
            </a:r>
          </a:p>
          <a:p>
            <a:pPr algn="ctr">
              <a:spcBef>
                <a:spcPct val="0"/>
              </a:spcBef>
            </a:pPr>
            <a:r>
              <a:rPr lang="nl-NL" sz="1800" dirty="0" smtClean="0"/>
              <a:t>Z</a:t>
            </a:r>
            <a:endParaRPr lang="nl-NL" sz="1800" dirty="0"/>
          </a:p>
        </p:txBody>
      </p:sp>
      <p:sp>
        <p:nvSpPr>
          <p:cNvPr id="15" name="Text Box 41"/>
          <p:cNvSpPr txBox="1">
            <a:spLocks noChangeArrowheads="1"/>
          </p:cNvSpPr>
          <p:nvPr/>
        </p:nvSpPr>
        <p:spPr bwMode="auto">
          <a:xfrm>
            <a:off x="4680322" y="3711958"/>
            <a:ext cx="1872208" cy="1569660"/>
          </a:xfrm>
          <a:prstGeom prst="rect">
            <a:avLst/>
          </a:prstGeom>
          <a:solidFill>
            <a:schemeClr val="accent1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nl-NL" sz="2400" dirty="0" smtClean="0"/>
              <a:t>= 10</a:t>
            </a:r>
          </a:p>
          <a:p>
            <a:pPr>
              <a:spcBef>
                <a:spcPts val="0"/>
              </a:spcBef>
            </a:pPr>
            <a:r>
              <a:rPr lang="nl-NL" sz="2400" dirty="0" smtClean="0"/>
              <a:t>= 25-27</a:t>
            </a:r>
          </a:p>
          <a:p>
            <a:pPr>
              <a:spcBef>
                <a:spcPts val="0"/>
              </a:spcBef>
            </a:pPr>
            <a:r>
              <a:rPr lang="nl-NL" sz="2400" dirty="0" smtClean="0"/>
              <a:t>= Ja </a:t>
            </a:r>
          </a:p>
          <a:p>
            <a:pPr algn="r">
              <a:spcBef>
                <a:spcPts val="0"/>
              </a:spcBef>
              <a:defRPr/>
            </a:pPr>
            <a:r>
              <a:rPr lang="nl-NL" sz="2400" dirty="0" smtClean="0">
                <a:sym typeface="Wingdings" pitchFamily="2" charset="2"/>
              </a:rPr>
              <a:t> </a:t>
            </a:r>
            <a:r>
              <a:rPr lang="nl-NL" sz="2400" dirty="0" smtClean="0"/>
              <a:t>3SA</a:t>
            </a:r>
            <a:endParaRPr lang="nl-NL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7831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3"/>
          <p:cNvSpPr txBox="1">
            <a:spLocks noChangeArrowheads="1"/>
          </p:cNvSpPr>
          <p:nvPr/>
        </p:nvSpPr>
        <p:spPr bwMode="auto">
          <a:xfrm>
            <a:off x="684213" y="0"/>
            <a:ext cx="8459787" cy="641350"/>
          </a:xfrm>
          <a:prstGeom prst="rect">
            <a:avLst/>
          </a:prstGeom>
          <a:solidFill>
            <a:srgbClr val="F2C48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/>
              <a:t>  </a:t>
            </a:r>
            <a:endParaRPr lang="nl-NL">
              <a:solidFill>
                <a:srgbClr val="000000"/>
              </a:solidFill>
            </a:endParaRP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0" y="765175"/>
            <a:ext cx="684213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DEEL 3</a:t>
            </a:r>
          </a:p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   H </a:t>
            </a:r>
            <a:r>
              <a:rPr lang="en-GB" sz="1000" b="1" dirty="0" smtClean="0">
                <a:solidFill>
                  <a:srgbClr val="000000"/>
                </a:solidFill>
              </a:rPr>
              <a:t>7</a:t>
            </a:r>
            <a:endParaRPr lang="en-GB" sz="1000" b="1" dirty="0">
              <a:solidFill>
                <a:srgbClr val="000000"/>
              </a:solidFill>
            </a:endParaRPr>
          </a:p>
        </p:txBody>
      </p:sp>
      <p:sp>
        <p:nvSpPr>
          <p:cNvPr id="21530" name="Text Box 32"/>
          <p:cNvSpPr txBox="1">
            <a:spLocks noChangeArrowheads="1"/>
          </p:cNvSpPr>
          <p:nvPr/>
        </p:nvSpPr>
        <p:spPr bwMode="auto">
          <a:xfrm>
            <a:off x="1908175" y="6400800"/>
            <a:ext cx="64817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2400" dirty="0">
                <a:solidFill>
                  <a:schemeClr val="folHlink"/>
                </a:solidFill>
              </a:rPr>
              <a:t>TAFELBLAD </a:t>
            </a:r>
            <a:r>
              <a:rPr lang="nl-NL" sz="2400" dirty="0" smtClean="0">
                <a:solidFill>
                  <a:schemeClr val="folHlink"/>
                </a:solidFill>
              </a:rPr>
              <a:t>VmB-7.91</a:t>
            </a:r>
            <a:endParaRPr lang="nl-NL" sz="2400" dirty="0">
              <a:solidFill>
                <a:schemeClr val="folHlink"/>
              </a:solidFill>
            </a:endParaRPr>
          </a:p>
        </p:txBody>
      </p:sp>
      <p:sp>
        <p:nvSpPr>
          <p:cNvPr id="11" name="Text Box 36"/>
          <p:cNvSpPr txBox="1">
            <a:spLocks noChangeArrowheads="1"/>
          </p:cNvSpPr>
          <p:nvPr/>
        </p:nvSpPr>
        <p:spPr bwMode="auto">
          <a:xfrm>
            <a:off x="5292700" y="6400800"/>
            <a:ext cx="647452" cy="461665"/>
          </a:xfrm>
          <a:prstGeom prst="rect">
            <a:avLst/>
          </a:prstGeom>
          <a:solidFill>
            <a:schemeClr val="folHlink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nl-NL" sz="2400" dirty="0" smtClean="0"/>
              <a:t>1c</a:t>
            </a:r>
            <a:endParaRPr lang="nl-NL" sz="2400" u="sng" dirty="0"/>
          </a:p>
        </p:txBody>
      </p:sp>
      <p:graphicFrame>
        <p:nvGraphicFramePr>
          <p:cNvPr id="12" name="Group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2561006"/>
              </p:ext>
            </p:extLst>
          </p:nvPr>
        </p:nvGraphicFramePr>
        <p:xfrm>
          <a:off x="1042988" y="2636838"/>
          <a:ext cx="3467100" cy="914400"/>
        </p:xfrm>
        <a:graphic>
          <a:graphicData uri="http://schemas.openxmlformats.org/drawingml/2006/table">
            <a:tbl>
              <a:tblPr/>
              <a:tblGrid>
                <a:gridCol w="866775"/>
                <a:gridCol w="862012"/>
                <a:gridCol w="871538"/>
                <a:gridCol w="866775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1SA</a:t>
                      </a: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400" kern="1200" dirty="0" smtClean="0">
                          <a:solidFill>
                            <a:schemeClr val="tx1"/>
                          </a:solidFill>
                          <a:latin typeface="Arial" charset="0"/>
                          <a:ea typeface="MS Gothic" pitchFamily="49" charset="-128"/>
                          <a:cs typeface="+mn-cs"/>
                        </a:rPr>
                        <a:t>?</a:t>
                      </a:r>
                      <a:endParaRPr lang="nl-NL" sz="2400" kern="1200" dirty="0" smtClean="0">
                        <a:solidFill>
                          <a:srgbClr val="FF0000"/>
                        </a:solidFill>
                        <a:latin typeface="Arial" charset="0"/>
                        <a:ea typeface="MS Gothic" pitchFamily="49" charset="-128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" name="Text Box 36"/>
          <p:cNvSpPr txBox="1">
            <a:spLocks noChangeArrowheads="1"/>
          </p:cNvSpPr>
          <p:nvPr/>
        </p:nvSpPr>
        <p:spPr bwMode="auto">
          <a:xfrm>
            <a:off x="4190188" y="919606"/>
            <a:ext cx="1893980" cy="1609725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sz="2400" dirty="0" smtClean="0"/>
              <a:t>A V 8 6 5</a:t>
            </a:r>
            <a:endParaRPr lang="nl-NL" sz="2400" dirty="0">
              <a:ea typeface="MS Gothic" pitchFamily="49" charset="-128"/>
            </a:endParaRPr>
          </a:p>
          <a:p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sz="2400" dirty="0" smtClean="0">
                <a:ea typeface="MS Gothic" pitchFamily="49" charset="-128"/>
              </a:rPr>
              <a:t>9 8</a:t>
            </a:r>
          </a:p>
          <a:p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sz="2400" dirty="0" smtClean="0">
                <a:ea typeface="MS Gothic" pitchFamily="49" charset="-128"/>
              </a:rPr>
              <a:t>H B 10</a:t>
            </a:r>
          </a:p>
          <a:p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sz="2400" dirty="0" smtClean="0">
                <a:ea typeface="MS Gothic" pitchFamily="49" charset="-128"/>
              </a:rPr>
              <a:t>8 5 4</a:t>
            </a:r>
            <a:endParaRPr lang="nl-NL" sz="2400" dirty="0">
              <a:ea typeface="MS Gothic" pitchFamily="49" charset="-128"/>
            </a:endParaRPr>
          </a:p>
        </p:txBody>
      </p:sp>
      <p:sp>
        <p:nvSpPr>
          <p:cNvPr id="9" name="Text Box 36"/>
          <p:cNvSpPr txBox="1">
            <a:spLocks noChangeArrowheads="1"/>
          </p:cNvSpPr>
          <p:nvPr/>
        </p:nvSpPr>
        <p:spPr bwMode="auto">
          <a:xfrm>
            <a:off x="971550" y="908050"/>
            <a:ext cx="1943100" cy="1609725"/>
          </a:xfrm>
          <a:prstGeom prst="rect">
            <a:avLst/>
          </a:prstGeom>
          <a:solidFill>
            <a:srgbClr val="99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endParaRPr lang="nl-NL" altLang="nl-NL" sz="2400" dirty="0">
              <a:ea typeface="MS Gothic" pitchFamily="49" charset="-128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endParaRPr lang="nl-NL" altLang="nl-NL" sz="2400" dirty="0">
              <a:ea typeface="MS Gothic" pitchFamily="49" charset="-128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endParaRPr lang="nl-NL" altLang="nl-NL" sz="2400" dirty="0">
              <a:ea typeface="MS Gothic" pitchFamily="49" charset="-128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endParaRPr lang="nl-NL" altLang="nl-NL" sz="2400" dirty="0">
              <a:ea typeface="MS Gothic" pitchFamily="49" charset="-128"/>
            </a:endParaRPr>
          </a:p>
        </p:txBody>
      </p:sp>
      <p:sp>
        <p:nvSpPr>
          <p:cNvPr id="10" name="Text Box 24"/>
          <p:cNvSpPr txBox="1">
            <a:spLocks noChangeArrowheads="1"/>
          </p:cNvSpPr>
          <p:nvPr/>
        </p:nvSpPr>
        <p:spPr bwMode="auto">
          <a:xfrm>
            <a:off x="3059113" y="1268413"/>
            <a:ext cx="936625" cy="9255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</a:pPr>
            <a:r>
              <a:rPr lang="nl-NL" sz="1800" dirty="0" smtClean="0"/>
              <a:t>N</a:t>
            </a:r>
            <a:endParaRPr lang="nl-NL" sz="1800" dirty="0"/>
          </a:p>
          <a:p>
            <a:pPr>
              <a:spcBef>
                <a:spcPct val="0"/>
              </a:spcBef>
            </a:pPr>
            <a:r>
              <a:rPr lang="nl-NL" sz="1800" dirty="0"/>
              <a:t>W     O</a:t>
            </a:r>
          </a:p>
          <a:p>
            <a:pPr algn="ctr">
              <a:spcBef>
                <a:spcPct val="0"/>
              </a:spcBef>
            </a:pPr>
            <a:r>
              <a:rPr lang="nl-NL" sz="1800" dirty="0" smtClean="0"/>
              <a:t>Z</a:t>
            </a:r>
            <a:endParaRPr lang="nl-NL" sz="1800" dirty="0"/>
          </a:p>
        </p:txBody>
      </p:sp>
    </p:spTree>
    <p:extLst>
      <p:ext uri="{BB962C8B-B14F-4D97-AF65-F5344CB8AC3E}">
        <p14:creationId xmlns:p14="http://schemas.microsoft.com/office/powerpoint/2010/main" val="1280365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3"/>
          <p:cNvSpPr txBox="1">
            <a:spLocks noChangeArrowheads="1"/>
          </p:cNvSpPr>
          <p:nvPr/>
        </p:nvSpPr>
        <p:spPr bwMode="auto">
          <a:xfrm>
            <a:off x="684213" y="0"/>
            <a:ext cx="8459787" cy="641350"/>
          </a:xfrm>
          <a:prstGeom prst="rect">
            <a:avLst/>
          </a:prstGeom>
          <a:solidFill>
            <a:srgbClr val="F2C48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/>
              <a:t>  </a:t>
            </a:r>
            <a:endParaRPr lang="nl-NL">
              <a:solidFill>
                <a:srgbClr val="000000"/>
              </a:solidFill>
            </a:endParaRP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0" y="765175"/>
            <a:ext cx="684213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DEEL 3</a:t>
            </a:r>
          </a:p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   H </a:t>
            </a:r>
            <a:r>
              <a:rPr lang="en-GB" sz="1000" b="1" dirty="0" smtClean="0">
                <a:solidFill>
                  <a:srgbClr val="000000"/>
                </a:solidFill>
              </a:rPr>
              <a:t>7</a:t>
            </a:r>
            <a:endParaRPr lang="en-GB" sz="1000" b="1" dirty="0">
              <a:solidFill>
                <a:srgbClr val="000000"/>
              </a:solidFill>
            </a:endParaRPr>
          </a:p>
        </p:txBody>
      </p:sp>
      <p:sp>
        <p:nvSpPr>
          <p:cNvPr id="21530" name="Text Box 32"/>
          <p:cNvSpPr txBox="1">
            <a:spLocks noChangeArrowheads="1"/>
          </p:cNvSpPr>
          <p:nvPr/>
        </p:nvSpPr>
        <p:spPr bwMode="auto">
          <a:xfrm>
            <a:off x="1908175" y="6400800"/>
            <a:ext cx="64817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2400" dirty="0">
                <a:solidFill>
                  <a:schemeClr val="folHlink"/>
                </a:solidFill>
              </a:rPr>
              <a:t>TAFELBLAD </a:t>
            </a:r>
            <a:r>
              <a:rPr lang="nl-NL" sz="2400" dirty="0" smtClean="0">
                <a:solidFill>
                  <a:schemeClr val="folHlink"/>
                </a:solidFill>
              </a:rPr>
              <a:t>VmB-7.91</a:t>
            </a:r>
            <a:endParaRPr lang="nl-NL" sz="2400" dirty="0">
              <a:solidFill>
                <a:schemeClr val="folHlink"/>
              </a:solidFill>
            </a:endParaRPr>
          </a:p>
        </p:txBody>
      </p:sp>
      <p:sp>
        <p:nvSpPr>
          <p:cNvPr id="11" name="Text Box 36"/>
          <p:cNvSpPr txBox="1">
            <a:spLocks noChangeArrowheads="1"/>
          </p:cNvSpPr>
          <p:nvPr/>
        </p:nvSpPr>
        <p:spPr bwMode="auto">
          <a:xfrm>
            <a:off x="5292700" y="6400800"/>
            <a:ext cx="647452" cy="461665"/>
          </a:xfrm>
          <a:prstGeom prst="rect">
            <a:avLst/>
          </a:prstGeom>
          <a:solidFill>
            <a:schemeClr val="folHlink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nl-NL" sz="2400" dirty="0" smtClean="0"/>
              <a:t>1c</a:t>
            </a:r>
            <a:endParaRPr lang="nl-NL" sz="2400" u="sng" dirty="0"/>
          </a:p>
        </p:txBody>
      </p:sp>
      <p:graphicFrame>
        <p:nvGraphicFramePr>
          <p:cNvPr id="12" name="Group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624759"/>
              </p:ext>
            </p:extLst>
          </p:nvPr>
        </p:nvGraphicFramePr>
        <p:xfrm>
          <a:off x="1042988" y="2636838"/>
          <a:ext cx="3467100" cy="914400"/>
        </p:xfrm>
        <a:graphic>
          <a:graphicData uri="http://schemas.openxmlformats.org/drawingml/2006/table">
            <a:tbl>
              <a:tblPr/>
              <a:tblGrid>
                <a:gridCol w="866775"/>
                <a:gridCol w="862012"/>
                <a:gridCol w="871538"/>
                <a:gridCol w="866775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1SA</a:t>
                      </a: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400" kern="1200" dirty="0" smtClean="0">
                          <a:solidFill>
                            <a:schemeClr val="tx1"/>
                          </a:solidFill>
                          <a:latin typeface="Arial" charset="0"/>
                          <a:ea typeface="MS Gothic" pitchFamily="49" charset="-128"/>
                          <a:cs typeface="+mn-cs"/>
                        </a:rPr>
                        <a:t>2</a:t>
                      </a:r>
                      <a:r>
                        <a:rPr lang="nl-NL" altLang="nl-NL" sz="24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</a:t>
                      </a:r>
                      <a:endParaRPr lang="nl-NL" sz="2400" kern="1200" dirty="0" smtClean="0">
                        <a:solidFill>
                          <a:srgbClr val="FF0000"/>
                        </a:solidFill>
                        <a:latin typeface="Arial" charset="0"/>
                        <a:ea typeface="MS Gothic" pitchFamily="49" charset="-128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" name="Text Box 36"/>
          <p:cNvSpPr txBox="1">
            <a:spLocks noChangeArrowheads="1"/>
          </p:cNvSpPr>
          <p:nvPr/>
        </p:nvSpPr>
        <p:spPr bwMode="auto">
          <a:xfrm>
            <a:off x="4190188" y="919606"/>
            <a:ext cx="1893980" cy="1609725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sz="2400" dirty="0" smtClean="0"/>
              <a:t>A V 8 6 5</a:t>
            </a:r>
            <a:endParaRPr lang="nl-NL" sz="2400" dirty="0">
              <a:ea typeface="MS Gothic" pitchFamily="49" charset="-128"/>
            </a:endParaRPr>
          </a:p>
          <a:p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sz="2400" dirty="0" smtClean="0">
                <a:ea typeface="MS Gothic" pitchFamily="49" charset="-128"/>
              </a:rPr>
              <a:t>9 8</a:t>
            </a:r>
            <a:endParaRPr lang="nl-NL" sz="2400" dirty="0">
              <a:ea typeface="MS Gothic" pitchFamily="49" charset="-128"/>
            </a:endParaRPr>
          </a:p>
          <a:p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sz="2400" dirty="0" smtClean="0">
                <a:ea typeface="MS Gothic" pitchFamily="49" charset="-128"/>
              </a:rPr>
              <a:t>H </a:t>
            </a:r>
            <a:r>
              <a:rPr lang="nl-NL" sz="2400" dirty="0" smtClean="0">
                <a:ea typeface="MS Gothic" pitchFamily="49" charset="-128"/>
              </a:rPr>
              <a:t>B 10</a:t>
            </a:r>
            <a:endParaRPr lang="nl-NL" sz="2400" dirty="0">
              <a:ea typeface="MS Gothic" pitchFamily="49" charset="-128"/>
            </a:endParaRPr>
          </a:p>
          <a:p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sz="2400" dirty="0" smtClean="0">
                <a:ea typeface="MS Gothic" pitchFamily="49" charset="-128"/>
              </a:rPr>
              <a:t>8 5 4</a:t>
            </a:r>
            <a:endParaRPr lang="nl-NL" sz="2400" dirty="0">
              <a:ea typeface="MS Gothic" pitchFamily="49" charset="-128"/>
            </a:endParaRPr>
          </a:p>
        </p:txBody>
      </p:sp>
      <p:sp>
        <p:nvSpPr>
          <p:cNvPr id="9" name="Text Box 41"/>
          <p:cNvSpPr txBox="1">
            <a:spLocks noChangeArrowheads="1"/>
          </p:cNvSpPr>
          <p:nvPr/>
        </p:nvSpPr>
        <p:spPr bwMode="auto">
          <a:xfrm>
            <a:off x="2753866" y="3711958"/>
            <a:ext cx="2754238" cy="1569660"/>
          </a:xfrm>
          <a:prstGeom prst="rect">
            <a:avLst/>
          </a:prstGeom>
          <a:solidFill>
            <a:schemeClr val="accent1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nl-NL" sz="2400" dirty="0"/>
              <a:t>punten </a:t>
            </a:r>
            <a:endParaRPr lang="nl-NL" sz="2400" dirty="0" smtClean="0"/>
          </a:p>
          <a:p>
            <a:pPr>
              <a:spcBef>
                <a:spcPts val="0"/>
              </a:spcBef>
            </a:pPr>
            <a:r>
              <a:rPr lang="nl-NL" sz="2400" dirty="0" smtClean="0"/>
              <a:t>samen</a:t>
            </a:r>
          </a:p>
          <a:p>
            <a:pPr>
              <a:spcBef>
                <a:spcPts val="0"/>
              </a:spcBef>
            </a:pPr>
            <a:r>
              <a:rPr lang="nl-NL" sz="2400" dirty="0" smtClean="0"/>
              <a:t>5</a:t>
            </a:r>
            <a:r>
              <a:rPr lang="nl-NL" sz="2400" b="1" baseline="30000" dirty="0" smtClean="0"/>
              <a:t>+</a:t>
            </a:r>
            <a:r>
              <a:rPr lang="nl-NL" sz="2400" dirty="0" smtClean="0"/>
              <a:t>-</a:t>
            </a:r>
            <a:r>
              <a:rPr lang="nl-NL" sz="2400" dirty="0"/>
              <a:t>kaart </a:t>
            </a:r>
            <a:r>
              <a:rPr lang="nl-NL" altLang="nl-NL" sz="2400" dirty="0" smtClean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</a:t>
            </a:r>
          </a:p>
          <a:p>
            <a:pPr>
              <a:spcBef>
                <a:spcPts val="0"/>
              </a:spcBef>
            </a:pPr>
            <a:endParaRPr lang="nl-NL" sz="2400" dirty="0">
              <a:solidFill>
                <a:srgbClr val="FF0000"/>
              </a:solidFill>
            </a:endParaRPr>
          </a:p>
        </p:txBody>
      </p:sp>
      <p:sp>
        <p:nvSpPr>
          <p:cNvPr id="10" name="Text Box 36"/>
          <p:cNvSpPr txBox="1">
            <a:spLocks noChangeArrowheads="1"/>
          </p:cNvSpPr>
          <p:nvPr/>
        </p:nvSpPr>
        <p:spPr bwMode="auto">
          <a:xfrm>
            <a:off x="971550" y="908050"/>
            <a:ext cx="1943100" cy="1609725"/>
          </a:xfrm>
          <a:prstGeom prst="rect">
            <a:avLst/>
          </a:prstGeom>
          <a:solidFill>
            <a:srgbClr val="99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endParaRPr lang="nl-NL" altLang="nl-NL" sz="2400" dirty="0">
              <a:ea typeface="MS Gothic" pitchFamily="49" charset="-128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endParaRPr lang="nl-NL" altLang="nl-NL" sz="2400" dirty="0">
              <a:ea typeface="MS Gothic" pitchFamily="49" charset="-128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endParaRPr lang="nl-NL" altLang="nl-NL" sz="2400" dirty="0">
              <a:ea typeface="MS Gothic" pitchFamily="49" charset="-128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endParaRPr lang="nl-NL" altLang="nl-NL" sz="2400" dirty="0">
              <a:ea typeface="MS Gothic" pitchFamily="49" charset="-128"/>
            </a:endParaRPr>
          </a:p>
        </p:txBody>
      </p:sp>
      <p:sp>
        <p:nvSpPr>
          <p:cNvPr id="14" name="Text Box 24"/>
          <p:cNvSpPr txBox="1">
            <a:spLocks noChangeArrowheads="1"/>
          </p:cNvSpPr>
          <p:nvPr/>
        </p:nvSpPr>
        <p:spPr bwMode="auto">
          <a:xfrm>
            <a:off x="3059113" y="1268413"/>
            <a:ext cx="936625" cy="9255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</a:pPr>
            <a:r>
              <a:rPr lang="nl-NL" sz="1800" dirty="0" smtClean="0"/>
              <a:t>N</a:t>
            </a:r>
            <a:endParaRPr lang="nl-NL" sz="1800" dirty="0"/>
          </a:p>
          <a:p>
            <a:pPr>
              <a:spcBef>
                <a:spcPct val="0"/>
              </a:spcBef>
            </a:pPr>
            <a:r>
              <a:rPr lang="nl-NL" sz="1800" dirty="0"/>
              <a:t>W     O</a:t>
            </a:r>
          </a:p>
          <a:p>
            <a:pPr algn="ctr">
              <a:spcBef>
                <a:spcPct val="0"/>
              </a:spcBef>
            </a:pPr>
            <a:r>
              <a:rPr lang="nl-NL" sz="1800" dirty="0" smtClean="0"/>
              <a:t>Z</a:t>
            </a:r>
            <a:endParaRPr lang="nl-NL" sz="1800" dirty="0"/>
          </a:p>
        </p:txBody>
      </p:sp>
      <p:sp>
        <p:nvSpPr>
          <p:cNvPr id="15" name="Text Box 41"/>
          <p:cNvSpPr txBox="1">
            <a:spLocks noChangeArrowheads="1"/>
          </p:cNvSpPr>
          <p:nvPr/>
        </p:nvSpPr>
        <p:spPr bwMode="auto">
          <a:xfrm>
            <a:off x="4284960" y="3711958"/>
            <a:ext cx="1728192" cy="1569660"/>
          </a:xfrm>
          <a:prstGeom prst="rect">
            <a:avLst/>
          </a:prstGeom>
          <a:solidFill>
            <a:schemeClr val="accent1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nl-NL" sz="2400" dirty="0" smtClean="0"/>
              <a:t>= 10</a:t>
            </a:r>
          </a:p>
          <a:p>
            <a:pPr>
              <a:spcBef>
                <a:spcPts val="0"/>
              </a:spcBef>
            </a:pPr>
            <a:r>
              <a:rPr lang="nl-NL" sz="2400" dirty="0" smtClean="0"/>
              <a:t>= 25-27</a:t>
            </a:r>
          </a:p>
          <a:p>
            <a:pPr>
              <a:spcBef>
                <a:spcPts val="0"/>
              </a:spcBef>
            </a:pPr>
            <a:r>
              <a:rPr lang="nl-NL" sz="2400" dirty="0" smtClean="0"/>
              <a:t>= Ja </a:t>
            </a:r>
          </a:p>
          <a:p>
            <a:pPr algn="r">
              <a:spcBef>
                <a:spcPts val="0"/>
              </a:spcBef>
              <a:defRPr/>
            </a:pPr>
            <a:r>
              <a:rPr lang="nl-NL" sz="2400" dirty="0" smtClean="0">
                <a:sym typeface="Wingdings" pitchFamily="2" charset="2"/>
              </a:rPr>
              <a:t> </a:t>
            </a:r>
            <a:r>
              <a:rPr lang="nl-NL" sz="2400" dirty="0" smtClean="0"/>
              <a:t>2</a:t>
            </a:r>
            <a:r>
              <a:rPr lang="nl-NL" altLang="nl-NL" sz="2400" dirty="0" smtClean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</a:t>
            </a:r>
            <a:endParaRPr lang="nl-NL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566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3"/>
          <p:cNvSpPr txBox="1">
            <a:spLocks noChangeArrowheads="1"/>
          </p:cNvSpPr>
          <p:nvPr/>
        </p:nvSpPr>
        <p:spPr bwMode="auto">
          <a:xfrm>
            <a:off x="684213" y="0"/>
            <a:ext cx="8459787" cy="641350"/>
          </a:xfrm>
          <a:prstGeom prst="rect">
            <a:avLst/>
          </a:prstGeom>
          <a:solidFill>
            <a:srgbClr val="F2C48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dirty="0"/>
              <a:t> </a:t>
            </a:r>
            <a:r>
              <a:rPr lang="nl-NL" dirty="0" smtClean="0"/>
              <a:t>biedverloop verder</a:t>
            </a:r>
            <a:endParaRPr lang="nl-NL" dirty="0">
              <a:solidFill>
                <a:srgbClr val="000000"/>
              </a:solidFill>
            </a:endParaRP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0" y="765175"/>
            <a:ext cx="684213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DEEL 3</a:t>
            </a:r>
          </a:p>
          <a:p>
            <a:pPr>
              <a:spcBef>
                <a:spcPts val="62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000" b="1" dirty="0">
                <a:solidFill>
                  <a:srgbClr val="000000"/>
                </a:solidFill>
              </a:rPr>
              <a:t>   H </a:t>
            </a:r>
            <a:r>
              <a:rPr lang="en-GB" sz="1000" b="1" dirty="0" smtClean="0">
                <a:solidFill>
                  <a:srgbClr val="000000"/>
                </a:solidFill>
              </a:rPr>
              <a:t>7</a:t>
            </a:r>
            <a:endParaRPr lang="en-GB" sz="1000" b="1" dirty="0">
              <a:solidFill>
                <a:srgbClr val="000000"/>
              </a:solidFill>
            </a:endParaRPr>
          </a:p>
        </p:txBody>
      </p:sp>
      <p:sp>
        <p:nvSpPr>
          <p:cNvPr id="21530" name="Text Box 32"/>
          <p:cNvSpPr txBox="1">
            <a:spLocks noChangeArrowheads="1"/>
          </p:cNvSpPr>
          <p:nvPr/>
        </p:nvSpPr>
        <p:spPr bwMode="auto">
          <a:xfrm>
            <a:off x="1908175" y="6400800"/>
            <a:ext cx="64817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nl-NL" sz="2400" dirty="0">
                <a:solidFill>
                  <a:schemeClr val="folHlink"/>
                </a:solidFill>
              </a:rPr>
              <a:t>TAFELBLAD </a:t>
            </a:r>
            <a:r>
              <a:rPr lang="nl-NL" sz="2400" dirty="0" smtClean="0">
                <a:solidFill>
                  <a:schemeClr val="folHlink"/>
                </a:solidFill>
              </a:rPr>
              <a:t>VmB-7.91</a:t>
            </a:r>
            <a:endParaRPr lang="nl-NL" sz="2400" dirty="0">
              <a:solidFill>
                <a:schemeClr val="folHlink"/>
              </a:solidFill>
            </a:endParaRPr>
          </a:p>
        </p:txBody>
      </p:sp>
      <p:sp>
        <p:nvSpPr>
          <p:cNvPr id="11" name="Text Box 36"/>
          <p:cNvSpPr txBox="1">
            <a:spLocks noChangeArrowheads="1"/>
          </p:cNvSpPr>
          <p:nvPr/>
        </p:nvSpPr>
        <p:spPr bwMode="auto">
          <a:xfrm>
            <a:off x="5292700" y="6400800"/>
            <a:ext cx="647452" cy="461665"/>
          </a:xfrm>
          <a:prstGeom prst="rect">
            <a:avLst/>
          </a:prstGeom>
          <a:solidFill>
            <a:schemeClr val="folHlink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nl-NL" sz="2400" dirty="0" smtClean="0"/>
              <a:t>1c</a:t>
            </a:r>
            <a:endParaRPr lang="nl-NL" sz="2400" u="sng" dirty="0"/>
          </a:p>
        </p:txBody>
      </p:sp>
      <p:graphicFrame>
        <p:nvGraphicFramePr>
          <p:cNvPr id="12" name="Group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3434104"/>
              </p:ext>
            </p:extLst>
          </p:nvPr>
        </p:nvGraphicFramePr>
        <p:xfrm>
          <a:off x="1042988" y="2636838"/>
          <a:ext cx="3467100" cy="1828800"/>
        </p:xfrm>
        <a:graphic>
          <a:graphicData uri="http://schemas.openxmlformats.org/drawingml/2006/table">
            <a:tbl>
              <a:tblPr/>
              <a:tblGrid>
                <a:gridCol w="866775"/>
                <a:gridCol w="862012"/>
                <a:gridCol w="871538"/>
                <a:gridCol w="866775"/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1SA</a:t>
                      </a: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400" kern="1200" dirty="0" smtClean="0">
                          <a:solidFill>
                            <a:schemeClr val="tx1"/>
                          </a:solidFill>
                          <a:latin typeface="Arial" charset="0"/>
                          <a:ea typeface="MS Gothic" pitchFamily="49" charset="-128"/>
                          <a:cs typeface="+mn-cs"/>
                        </a:rPr>
                        <a:t>2</a:t>
                      </a:r>
                      <a:r>
                        <a:rPr lang="nl-NL" altLang="nl-NL" sz="2400" dirty="0" smtClean="0">
                          <a:solidFill>
                            <a:srgbClr val="FF0000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</a:t>
                      </a:r>
                      <a:endParaRPr lang="nl-NL" sz="2400" kern="1200" dirty="0" smtClean="0">
                        <a:solidFill>
                          <a:srgbClr val="FF0000"/>
                        </a:solidFill>
                        <a:latin typeface="Arial" charset="0"/>
                        <a:ea typeface="MS Gothic" pitchFamily="49" charset="-128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2</a:t>
                      </a:r>
                      <a:r>
                        <a:rPr lang="nl-NL" altLang="nl-NL" sz="2400" dirty="0" smtClean="0">
                          <a:latin typeface="Verdana" panose="020B060403050404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</a:t>
                      </a:r>
                      <a:r>
                        <a:rPr kumimoji="0" lang="nl-NL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400" kern="1200" dirty="0" smtClean="0">
                          <a:solidFill>
                            <a:schemeClr val="tx1"/>
                          </a:solidFill>
                          <a:latin typeface="Arial" charset="0"/>
                          <a:ea typeface="MS Gothic" pitchFamily="49" charset="-128"/>
                          <a:cs typeface="+mn-cs"/>
                        </a:rPr>
                        <a:t>3SA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2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p/</a:t>
                      </a:r>
                      <a:r>
                        <a:rPr lang="nl-NL" sz="2400" dirty="0" smtClean="0">
                          <a:ea typeface="MS Gothic" pitchFamily="49" charset="-128"/>
                          <a:sym typeface="Wingdings" panose="05000000000000000000" pitchFamily="2" charset="2"/>
                        </a:rPr>
                        <a:t>4</a:t>
                      </a:r>
                      <a:r>
                        <a:rPr lang="nl-NL" altLang="nl-NL" sz="2400" dirty="0" smtClean="0">
                          <a:latin typeface="Verdana" panose="020B0604030504040204" pitchFamily="34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</a:t>
                      </a:r>
                      <a:r>
                        <a:rPr lang="nl-NL" sz="2400" dirty="0" smtClean="0">
                          <a:ea typeface="MS Gothic" pitchFamily="49" charset="-128"/>
                        </a:rPr>
                        <a:t> </a:t>
                      </a:r>
                      <a:endParaRPr kumimoji="0" lang="nl-NL" sz="2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2400" kern="1200" dirty="0" smtClean="0">
                        <a:solidFill>
                          <a:srgbClr val="FF0000"/>
                        </a:solidFill>
                        <a:latin typeface="Arial" charset="0"/>
                        <a:ea typeface="MS Gothic" pitchFamily="49" charset="-128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" name="Text Box 36"/>
          <p:cNvSpPr txBox="1">
            <a:spLocks noChangeArrowheads="1"/>
          </p:cNvSpPr>
          <p:nvPr/>
        </p:nvSpPr>
        <p:spPr bwMode="auto">
          <a:xfrm>
            <a:off x="4190188" y="919606"/>
            <a:ext cx="1893980" cy="1609725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r>
              <a:rPr lang="nl-NL" sz="2400" dirty="0" smtClean="0"/>
              <a:t>A V 8 6 5</a:t>
            </a:r>
            <a:endParaRPr lang="nl-NL" sz="2400" dirty="0">
              <a:ea typeface="MS Gothic" pitchFamily="49" charset="-128"/>
            </a:endParaRPr>
          </a:p>
          <a:p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r>
              <a:rPr lang="nl-NL" sz="2400" dirty="0" smtClean="0">
                <a:ea typeface="MS Gothic" pitchFamily="49" charset="-128"/>
              </a:rPr>
              <a:t>9 8</a:t>
            </a:r>
            <a:endParaRPr lang="nl-NL" sz="2400" dirty="0">
              <a:ea typeface="MS Gothic" pitchFamily="49" charset="-128"/>
            </a:endParaRPr>
          </a:p>
          <a:p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r>
              <a:rPr lang="nl-NL" sz="2400" dirty="0" smtClean="0">
                <a:ea typeface="MS Gothic" pitchFamily="49" charset="-128"/>
              </a:rPr>
              <a:t>H B 10</a:t>
            </a:r>
            <a:endParaRPr lang="nl-NL" sz="2400" dirty="0">
              <a:ea typeface="MS Gothic" pitchFamily="49" charset="-128"/>
            </a:endParaRPr>
          </a:p>
          <a:p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r>
              <a:rPr lang="nl-NL" sz="2400" dirty="0" smtClean="0">
                <a:ea typeface="MS Gothic" pitchFamily="49" charset="-128"/>
              </a:rPr>
              <a:t>8 5 4</a:t>
            </a:r>
            <a:endParaRPr lang="nl-NL" sz="2400" dirty="0">
              <a:ea typeface="MS Gothic" pitchFamily="49" charset="-128"/>
            </a:endParaRPr>
          </a:p>
        </p:txBody>
      </p:sp>
      <p:sp>
        <p:nvSpPr>
          <p:cNvPr id="10" name="Text Box 41"/>
          <p:cNvSpPr txBox="1">
            <a:spLocks noChangeArrowheads="1"/>
          </p:cNvSpPr>
          <p:nvPr/>
        </p:nvSpPr>
        <p:spPr bwMode="auto">
          <a:xfrm>
            <a:off x="1160025" y="4609128"/>
            <a:ext cx="3024336" cy="830997"/>
          </a:xfrm>
          <a:prstGeom prst="rect">
            <a:avLst/>
          </a:prstGeom>
          <a:solidFill>
            <a:srgbClr val="BBE0E3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nl-NL" sz="2400" dirty="0" smtClean="0">
                <a:ea typeface="MS Gothic" pitchFamily="49" charset="-128"/>
              </a:rPr>
              <a:t>met 2-kaart </a:t>
            </a: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</a:t>
            </a:r>
            <a:r>
              <a:rPr lang="nl-NL" sz="2400" dirty="0" smtClean="0">
                <a:ea typeface="MS Gothic" pitchFamily="49" charset="-128"/>
              </a:rPr>
              <a:t> </a:t>
            </a:r>
            <a:r>
              <a:rPr lang="nl-NL" sz="2400" dirty="0" smtClean="0">
                <a:ea typeface="MS Gothic" pitchFamily="49" charset="-128"/>
                <a:sym typeface="Wingdings" panose="05000000000000000000" pitchFamily="2" charset="2"/>
              </a:rPr>
              <a:t> pas</a:t>
            </a:r>
          </a:p>
          <a:p>
            <a:pPr>
              <a:spcBef>
                <a:spcPts val="0"/>
              </a:spcBef>
            </a:pPr>
            <a:r>
              <a:rPr lang="nl-NL" sz="2400" dirty="0" smtClean="0">
                <a:ea typeface="MS Gothic" pitchFamily="49" charset="-128"/>
                <a:sym typeface="Wingdings" panose="05000000000000000000" pitchFamily="2" charset="2"/>
              </a:rPr>
              <a:t>met 3-kaart </a:t>
            </a: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</a:t>
            </a:r>
            <a:r>
              <a:rPr lang="nl-NL" sz="2400" dirty="0" smtClean="0">
                <a:ea typeface="MS Gothic" pitchFamily="49" charset="-128"/>
                <a:sym typeface="Wingdings" panose="05000000000000000000" pitchFamily="2" charset="2"/>
              </a:rPr>
              <a:t>  4</a:t>
            </a:r>
            <a:r>
              <a:rPr lang="nl-NL" altLang="nl-NL" sz="2400" dirty="0" smtClean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</a:t>
            </a:r>
            <a:endParaRPr lang="nl-NL" sz="2400" dirty="0" smtClean="0">
              <a:ea typeface="MS Gothic" pitchFamily="49" charset="-128"/>
            </a:endParaRPr>
          </a:p>
        </p:txBody>
      </p:sp>
      <p:sp>
        <p:nvSpPr>
          <p:cNvPr id="15" name="Text Box 41"/>
          <p:cNvSpPr txBox="1">
            <a:spLocks noChangeArrowheads="1"/>
          </p:cNvSpPr>
          <p:nvPr/>
        </p:nvSpPr>
        <p:spPr bwMode="auto">
          <a:xfrm>
            <a:off x="4652090" y="3523932"/>
            <a:ext cx="2800230" cy="1200329"/>
          </a:xfrm>
          <a:prstGeom prst="rect">
            <a:avLst/>
          </a:prstGeom>
          <a:solidFill>
            <a:srgbClr val="FF9900"/>
          </a:solidFill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>
              <a:spcBef>
                <a:spcPts val="0"/>
              </a:spcBef>
            </a:pPr>
            <a:r>
              <a:rPr lang="nl-NL" sz="2400" dirty="0" smtClean="0"/>
              <a:t>voldoende punten </a:t>
            </a:r>
          </a:p>
          <a:p>
            <a:pPr lvl="0">
              <a:spcBef>
                <a:spcPts val="0"/>
              </a:spcBef>
            </a:pPr>
            <a:r>
              <a:rPr lang="nl-NL" sz="2400" dirty="0" smtClean="0"/>
              <a:t>voor de manche</a:t>
            </a:r>
          </a:p>
          <a:p>
            <a:pPr lvl="0">
              <a:spcBef>
                <a:spcPts val="0"/>
              </a:spcBef>
            </a:pPr>
            <a:r>
              <a:rPr lang="nl-NL" sz="2400" dirty="0" smtClean="0"/>
              <a:t>en 5-kaart </a:t>
            </a: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</a:t>
            </a:r>
            <a:endParaRPr lang="nl-NL" sz="2400" dirty="0"/>
          </a:p>
        </p:txBody>
      </p:sp>
      <p:sp>
        <p:nvSpPr>
          <p:cNvPr id="14" name="Text Box 36"/>
          <p:cNvSpPr txBox="1">
            <a:spLocks noChangeArrowheads="1"/>
          </p:cNvSpPr>
          <p:nvPr/>
        </p:nvSpPr>
        <p:spPr bwMode="auto">
          <a:xfrm>
            <a:off x="971550" y="908050"/>
            <a:ext cx="1943100" cy="1609725"/>
          </a:xfrm>
          <a:prstGeom prst="rect">
            <a:avLst/>
          </a:prstGeom>
          <a:solidFill>
            <a:srgbClr val="99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 </a:t>
            </a:r>
            <a:endParaRPr lang="nl-NL" altLang="nl-NL" sz="2400" dirty="0">
              <a:ea typeface="MS Gothic" pitchFamily="49" charset="-128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 </a:t>
            </a:r>
            <a:endParaRPr lang="nl-NL" altLang="nl-NL" sz="2400" dirty="0">
              <a:ea typeface="MS Gothic" pitchFamily="49" charset="-128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solidFill>
                  <a:srgbClr val="FF0000"/>
                </a:solidFill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 </a:t>
            </a:r>
            <a:endParaRPr lang="nl-NL" altLang="nl-NL" sz="2400" dirty="0">
              <a:ea typeface="MS Gothic" pitchFamily="49" charset="-128"/>
            </a:endParaRPr>
          </a:p>
          <a:p>
            <a:pPr eaLnBrk="1" hangingPunct="1">
              <a:spcBef>
                <a:spcPct val="5000"/>
              </a:spcBef>
              <a:buFontTx/>
              <a:buNone/>
            </a:pPr>
            <a:r>
              <a:rPr lang="nl-NL" altLang="nl-NL" sz="2400" dirty="0">
                <a:latin typeface="Verdana" panose="020B060403050404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 </a:t>
            </a:r>
            <a:endParaRPr lang="nl-NL" altLang="nl-NL" sz="2400" dirty="0">
              <a:ea typeface="MS Gothic" pitchFamily="49" charset="-128"/>
            </a:endParaRPr>
          </a:p>
        </p:txBody>
      </p:sp>
      <p:sp>
        <p:nvSpPr>
          <p:cNvPr id="16" name="Text Box 24"/>
          <p:cNvSpPr txBox="1">
            <a:spLocks noChangeArrowheads="1"/>
          </p:cNvSpPr>
          <p:nvPr/>
        </p:nvSpPr>
        <p:spPr bwMode="auto">
          <a:xfrm>
            <a:off x="3059113" y="1268413"/>
            <a:ext cx="936625" cy="9255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</a:pPr>
            <a:r>
              <a:rPr lang="nl-NL" sz="1800" dirty="0" smtClean="0"/>
              <a:t>N</a:t>
            </a:r>
            <a:endParaRPr lang="nl-NL" sz="1800" dirty="0"/>
          </a:p>
          <a:p>
            <a:pPr>
              <a:spcBef>
                <a:spcPct val="0"/>
              </a:spcBef>
            </a:pPr>
            <a:r>
              <a:rPr lang="nl-NL" sz="1800" dirty="0"/>
              <a:t>W     O</a:t>
            </a:r>
          </a:p>
          <a:p>
            <a:pPr algn="ctr">
              <a:spcBef>
                <a:spcPct val="0"/>
              </a:spcBef>
            </a:pPr>
            <a:r>
              <a:rPr lang="nl-NL" sz="1800" dirty="0" smtClean="0"/>
              <a:t>Z</a:t>
            </a:r>
            <a:endParaRPr lang="nl-NL" sz="1800" dirty="0"/>
          </a:p>
        </p:txBody>
      </p:sp>
    </p:spTree>
    <p:extLst>
      <p:ext uri="{BB962C8B-B14F-4D97-AF65-F5344CB8AC3E}">
        <p14:creationId xmlns:p14="http://schemas.microsoft.com/office/powerpoint/2010/main" val="3605005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andaardontwerp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99CC00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nl-NL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99CC00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nl-NL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20712</TotalTime>
  <Words>1001</Words>
  <Application>Microsoft Office PowerPoint</Application>
  <PresentationFormat>Diavoorstelling (4:3)</PresentationFormat>
  <Paragraphs>520</Paragraphs>
  <Slides>20</Slides>
  <Notes>20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6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20</vt:i4>
      </vt:variant>
    </vt:vector>
  </HeadingPairs>
  <TitlesOfParts>
    <vt:vector size="27" baseType="lpstr">
      <vt:lpstr>Arial</vt:lpstr>
      <vt:lpstr>MS Gothic</vt:lpstr>
      <vt:lpstr>Symbol</vt:lpstr>
      <vt:lpstr>Times New Roman</vt:lpstr>
      <vt:lpstr>Verdana</vt:lpstr>
      <vt:lpstr>Wingdings</vt:lpstr>
      <vt:lpstr>Standaardontwerp</vt:lpstr>
      <vt:lpstr>Verder met Bridge 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Verder met Bridge</dc:title>
  <dc:creator>Kees Ooijevaar</dc:creator>
  <cp:keywords>PowerPoint VmB</cp:keywords>
  <cp:lastModifiedBy>Kees Ooijevaar</cp:lastModifiedBy>
  <cp:revision>846</cp:revision>
  <dcterms:created xsi:type="dcterms:W3CDTF">2007-06-27T21:34:40Z</dcterms:created>
  <dcterms:modified xsi:type="dcterms:W3CDTF">2016-02-11T16:28:39Z</dcterms:modified>
</cp:coreProperties>
</file>