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302" r:id="rId2"/>
    <p:sldId id="1304" r:id="rId3"/>
    <p:sldId id="1305" r:id="rId4"/>
    <p:sldId id="1308" r:id="rId5"/>
    <p:sldId id="1310" r:id="rId6"/>
    <p:sldId id="1309" r:id="rId7"/>
    <p:sldId id="1306" r:id="rId8"/>
    <p:sldId id="1307" r:id="rId9"/>
    <p:sldId id="1311" r:id="rId10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C489"/>
    <a:srgbClr val="BBE0E3"/>
    <a:srgbClr val="FFFF99"/>
    <a:srgbClr val="FF9900"/>
    <a:srgbClr val="99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94660"/>
  </p:normalViewPr>
  <p:slideViewPr>
    <p:cSldViewPr>
      <p:cViewPr varScale="1">
        <p:scale>
          <a:sx n="97" d="100"/>
          <a:sy n="97" d="100"/>
        </p:scale>
        <p:origin x="1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5E4E5E9A-50C2-4DA9-8DF7-5B5E48A67E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97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F9DB5DA6-CA08-4378-931A-F955DD906E0F}" type="slidenum">
              <a:rPr lang="en-GB" sz="1200"/>
              <a:pPr algn="r">
                <a:spcBef>
                  <a:spcPct val="0"/>
                </a:spcBef>
              </a:pPr>
              <a:t>1</a:t>
            </a:fld>
            <a:endParaRPr lang="en-GB" sz="120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</a:pPr>
            <a:endParaRPr lang="nl-NL" sz="280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90887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2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2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3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9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4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417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5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11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6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35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7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3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8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751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9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7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C5C3-D870-4F72-A457-7C01E2357E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C0D06-1B21-4B64-B581-ED2B0644E7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D4D8-9A39-43D9-BFEB-7332AAAA97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D83C-8A90-46B3-999D-C71CC73749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E84C-F86A-4F77-8B68-199EE488B1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5C643-9227-4526-A7C8-C0F4D738935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16EDA-3308-4336-8E55-D04AFE6CD19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797FA-8F3F-4BFB-961A-34F5A098FE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03B3-BE89-4729-8B4E-7559883032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D5A8C-5BE2-42BD-B2CD-07E9AF0AD4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8139-4847-4C26-A478-D81A8FDA87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CE374-44AC-4887-8A03-D591A51276C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5EB4-2050-40F6-A90B-F5D0B73B5F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B067F-8D6B-44CB-AD53-9E719EB921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61AB042F-43E4-4792-AF69-43B8A7C7D2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835696" y="6541800"/>
            <a:ext cx="6481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l-NL" sz="1200" b="1" dirty="0">
                <a:solidFill>
                  <a:schemeClr val="folHlink"/>
                </a:solidFill>
              </a:rPr>
              <a:t>versie </a:t>
            </a:r>
            <a:r>
              <a:rPr lang="nl-NL" sz="1200" b="1" dirty="0" smtClean="0">
                <a:solidFill>
                  <a:schemeClr val="folHlink"/>
                </a:solidFill>
              </a:rPr>
              <a:t>04-06-2020</a:t>
            </a:r>
            <a:endParaRPr lang="nl-NL" sz="28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676456" y="6524625"/>
            <a:ext cx="35957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1200" b="1" dirty="0" smtClean="0">
                <a:solidFill>
                  <a:schemeClr val="folHlink"/>
                </a:solidFill>
              </a:rPr>
              <a:t>V</a:t>
            </a:r>
            <a:endParaRPr lang="nl-NL" altLang="nl-NL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924424" y="0"/>
            <a:ext cx="4219575" cy="94615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dirty="0"/>
              <a:t>  Oefenspellen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dirty="0"/>
              <a:t>  </a:t>
            </a:r>
            <a:r>
              <a:rPr lang="nl-NL" altLang="nl-NL" sz="2800" dirty="0" smtClean="0"/>
              <a:t>32001D – 32008D</a:t>
            </a:r>
            <a:endParaRPr lang="nl-NL" altLang="nl-NL" sz="2800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005388" y="4830584"/>
            <a:ext cx="4130675" cy="1200329"/>
          </a:xfrm>
          <a:prstGeom prst="rect">
            <a:avLst/>
          </a:prstGeom>
          <a:solidFill>
            <a:srgbClr val="F2C4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None/>
            </a:pPr>
            <a:r>
              <a:rPr lang="nl-NL" altLang="nl-NL" sz="3600" dirty="0" smtClean="0"/>
              <a:t>Bestrijden Multi 1-4 en Muiderberg </a:t>
            </a:r>
            <a:r>
              <a:rPr lang="nl-NL" altLang="nl-NL" sz="3600" dirty="0" smtClean="0"/>
              <a:t>5-8</a:t>
            </a:r>
            <a:endParaRPr lang="nl-NL" altLang="nl-NL" sz="3600" dirty="0"/>
          </a:p>
        </p:txBody>
      </p:sp>
      <p:pic>
        <p:nvPicPr>
          <p:cNvPr id="11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0"/>
            <a:ext cx="4318000" cy="613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82625" y="6030913"/>
            <a:ext cx="8459788" cy="5572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altLang="nl-NL" sz="2400"/>
              <a:t>x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008563" y="4182013"/>
            <a:ext cx="4137025" cy="6461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nl-NL" altLang="nl-NL" sz="3600" dirty="0"/>
              <a:t> Hoofdstuk </a:t>
            </a:r>
            <a:r>
              <a:rPr lang="nl-NL" altLang="nl-NL" sz="3600" dirty="0" smtClean="0"/>
              <a:t>20       </a:t>
            </a:r>
            <a:endParaRPr lang="nl-NL" altLang="nl-NL" sz="3600" dirty="0"/>
          </a:p>
        </p:txBody>
      </p:sp>
    </p:spTree>
    <p:extLst>
      <p:ext uri="{BB962C8B-B14F-4D97-AF65-F5344CB8AC3E}">
        <p14:creationId xmlns:p14="http://schemas.microsoft.com/office/powerpoint/2010/main" val="24761402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1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N / -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1938992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/>
              <a:t>neem </a:t>
            </a:r>
            <a:r>
              <a:rPr lang="nl-NL" altLang="nl-NL" sz="2400" dirty="0" smtClean="0"/>
              <a:t>direct met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>
                <a:sym typeface="Symbol" panose="05050102010706020507" pitchFamily="18" charset="2"/>
              </a:rPr>
              <a:t>A</a:t>
            </a:r>
            <a:r>
              <a:rPr lang="nl-NL" altLang="nl-NL" sz="2400" dirty="0" smtClean="0"/>
              <a:t> 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dan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A en </a:t>
            </a: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nl-NL" altLang="nl-NL" sz="2400" dirty="0" smtClean="0"/>
              <a:t>na </a:t>
            </a:r>
            <a:r>
              <a:rPr lang="nl-NL" altLang="nl-NL" sz="2400" dirty="0" smtClean="0">
                <a:sym typeface="Wingdings" panose="05000000000000000000" pitchFamily="2" charset="2"/>
              </a:rPr>
              <a:t> snijden!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later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/>
              <a:t>naar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V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201567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50" dirty="0" smtClean="0">
                <a:cs typeface="Arial" panose="020B0604020202020204" pitchFamily="34" charset="0"/>
              </a:rPr>
              <a:t>H B 10 9 7 4</a:t>
            </a:r>
            <a:endParaRPr lang="nl-NL" altLang="nl-NL" sz="2400" spc="-15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7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8 7 2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4092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8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10 6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971600" y="2124075"/>
            <a:ext cx="2016075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5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150" dirty="0" smtClean="0">
                <a:cs typeface="Arial" panose="020B0604020202020204" pitchFamily="34" charset="0"/>
              </a:rPr>
              <a:t>H B 10 8 6 3</a:t>
            </a:r>
            <a:endParaRPr lang="nl-NL" altLang="nl-NL" sz="2400" spc="-15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u="sng" spc="-100" dirty="0" smtClean="0">
                <a:cs typeface="Arial" panose="020B0604020202020204" pitchFamily="34" charset="0"/>
              </a:rPr>
              <a:t>6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9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9 8 6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V 9 5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635749"/>
              </p:ext>
            </p:extLst>
          </p:nvPr>
        </p:nvGraphicFramePr>
        <p:xfrm>
          <a:off x="5076825" y="84138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nl-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  <a:endParaRPr kumimoji="0" lang="nl-NL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445408" y="2973538"/>
            <a:ext cx="1149746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Jacoby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445408" y="2124075"/>
            <a:ext cx="2162175" cy="849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16-18 </a:t>
            </a:r>
          </a:p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5-krt hoog kan</a:t>
            </a:r>
            <a:endParaRPr lang="nl-NL" sz="2400" b="1" baseline="300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403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2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NZ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215991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oost speelt 3 keer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  <a:p>
            <a:pPr>
              <a:spcBef>
                <a:spcPct val="0"/>
              </a:spcBef>
              <a:buNone/>
            </a:pPr>
            <a:r>
              <a:rPr lang="nl-NL" altLang="nl-NL" sz="2400" dirty="0"/>
              <a:t>d</a:t>
            </a:r>
            <a:r>
              <a:rPr lang="nl-NL" altLang="nl-NL" sz="2400" dirty="0" smtClean="0"/>
              <a:t>oe op </a:t>
            </a:r>
            <a:r>
              <a:rPr lang="nl-NL" altLang="nl-NL" sz="2400" smtClean="0"/>
              <a:t>de 3</a:t>
            </a:r>
            <a:r>
              <a:rPr lang="nl-NL" altLang="nl-NL" sz="2400" baseline="30000" smtClean="0"/>
              <a:t>e</a:t>
            </a:r>
            <a:r>
              <a:rPr lang="nl-NL" sz="240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smtClean="0"/>
              <a:t> </a:t>
            </a:r>
            <a:r>
              <a:rPr lang="nl-NL" altLang="nl-NL" sz="2400" dirty="0" smtClean="0"/>
              <a:t>een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/>
              <a:t>weg</a:t>
            </a:r>
          </a:p>
          <a:p>
            <a:pPr algn="r">
              <a:spcBef>
                <a:spcPct val="0"/>
              </a:spcBef>
              <a:buNone/>
            </a:pPr>
            <a:r>
              <a:rPr lang="nl-NL" altLang="nl-NL" sz="1800" dirty="0" smtClean="0">
                <a:sym typeface="Symbol" panose="05050102010706020507" pitchFamily="18" charset="2"/>
              </a:rPr>
              <a:t>(loser on loser, anders troefpromotie)</a:t>
            </a:r>
            <a:endParaRPr lang="nl-NL" altLang="nl-NL" sz="18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ruiten over west snijden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 </a:t>
            </a:r>
            <a:r>
              <a:rPr lang="nl-NL" altLang="nl-NL" sz="2400" dirty="0" smtClean="0">
                <a:sym typeface="Wingdings" panose="05000000000000000000" pitchFamily="2" charset="2"/>
              </a:rPr>
              <a:t> 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slagen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6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B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10 9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6 </a:t>
            </a:r>
            <a:r>
              <a:rPr lang="nl-NL" altLang="nl-NL" sz="2400" dirty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A V 9 8 5 3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9 8 4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10 9 4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10</a:t>
            </a:r>
            <a:r>
              <a:rPr lang="nl-NL" altLang="nl-NL" sz="2400" dirty="0" smtClean="0">
                <a:cs typeface="Arial" panose="020B0604020202020204" pitchFamily="34" charset="0"/>
              </a:rPr>
              <a:t>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8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B 10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60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A H 8 7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7 6</a:t>
            </a:r>
          </a:p>
          <a:p>
            <a:pPr eaLnBrk="1" hangingPunct="1"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B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>
                <a:cs typeface="Arial" panose="020B0604020202020204" pitchFamily="34" charset="0"/>
              </a:rPr>
              <a:t>V </a:t>
            </a:r>
            <a:r>
              <a:rPr lang="nl-NL" altLang="nl-NL" sz="2400" dirty="0" smtClean="0">
                <a:cs typeface="Arial" panose="020B0604020202020204" pitchFamily="34" charset="0"/>
              </a:rPr>
              <a:t>7 3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66837"/>
              </p:ext>
            </p:extLst>
          </p:nvPr>
        </p:nvGraphicFramePr>
        <p:xfrm>
          <a:off x="5076825" y="84138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732240" y="1662410"/>
            <a:ext cx="2089498" cy="849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12-15</a:t>
            </a:r>
          </a:p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goede 5-kaart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39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3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OW</a:t>
            </a:r>
            <a:endParaRPr lang="nl-NL" altLang="nl-NL" sz="2400" dirty="0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10 9 4 3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B</a:t>
            </a:r>
            <a:r>
              <a:rPr lang="nl-NL" altLang="nl-NL" sz="2400" dirty="0" smtClean="0">
                <a:cs typeface="Arial" panose="020B0604020202020204" pitchFamily="34" charset="0"/>
              </a:rPr>
              <a:t>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V 9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7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7 6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A H V 8 7 2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8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A H 9 8 6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10 8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10 9 5 3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407626"/>
              </p:ext>
            </p:extLst>
          </p:nvPr>
        </p:nvGraphicFramePr>
        <p:xfrm>
          <a:off x="5076825" y="84138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alt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337213" y="1699343"/>
            <a:ext cx="1224136" cy="849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16-18</a:t>
            </a:r>
          </a:p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6-kaart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1846659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oost speelt 3 keer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  <a:p>
            <a:pPr>
              <a:spcBef>
                <a:spcPct val="0"/>
              </a:spcBef>
              <a:buNone/>
            </a:pPr>
            <a:r>
              <a:rPr lang="nl-NL" altLang="nl-NL" sz="2400" dirty="0"/>
              <a:t>d</a:t>
            </a:r>
            <a:r>
              <a:rPr lang="nl-NL" altLang="nl-NL" sz="2400" dirty="0" smtClean="0"/>
              <a:t>oe op de 3</a:t>
            </a:r>
            <a:r>
              <a:rPr lang="nl-NL" altLang="nl-NL" sz="2400" baseline="30000" dirty="0" smtClean="0"/>
              <a:t>e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 een </a:t>
            </a: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nl-NL" altLang="nl-NL" sz="2400" dirty="0" smtClean="0"/>
              <a:t>weg</a:t>
            </a:r>
          </a:p>
          <a:p>
            <a:pPr algn="r">
              <a:spcBef>
                <a:spcPct val="0"/>
              </a:spcBef>
              <a:buNone/>
            </a:pPr>
            <a:r>
              <a:rPr lang="nl-NL" altLang="nl-NL" sz="1800" dirty="0" smtClean="0">
                <a:sym typeface="Symbol" panose="05050102010706020507" pitchFamily="18" charset="2"/>
              </a:rPr>
              <a:t>(loser on loser, anders troefpromotie)</a:t>
            </a:r>
            <a:endParaRPr lang="nl-NL" altLang="nl-NL" sz="18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10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slagen </a:t>
            </a:r>
          </a:p>
        </p:txBody>
      </p:sp>
    </p:spTree>
    <p:extLst>
      <p:ext uri="{BB962C8B-B14F-4D97-AF65-F5344CB8AC3E}">
        <p14:creationId xmlns:p14="http://schemas.microsoft.com/office/powerpoint/2010/main" val="340220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4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A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15696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neem met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A, dan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AH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4 keer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sym typeface="Wingdings" panose="05000000000000000000" pitchFamily="2" charset="2"/>
              </a:rPr>
              <a:t>, </a:t>
            </a:r>
            <a:r>
              <a:rPr lang="nl-NL" altLang="nl-NL" sz="2400" dirty="0" smtClean="0">
                <a:sym typeface="Wingdings" panose="05000000000000000000" pitchFamily="2" charset="2"/>
              </a:rPr>
              <a:t>op de 4</a:t>
            </a:r>
            <a:r>
              <a:rPr lang="nl-NL" altLang="nl-NL" sz="2400" baseline="30000" dirty="0" smtClean="0">
                <a:sym typeface="Wingdings" panose="05000000000000000000" pitchFamily="2" charset="2"/>
              </a:rPr>
              <a:t>e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>
                <a:sym typeface="Wingdings" panose="05000000000000000000" pitchFamily="2" charset="2"/>
              </a:rPr>
              <a:t>B weg</a:t>
            </a:r>
            <a:endParaRPr lang="nl-NL" altLang="nl-NL" sz="2400" dirty="0"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  <a:endParaRPr lang="nl-NL" altLang="nl-NL" sz="2400" dirty="0" smtClean="0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B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10 8 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6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V 3</a:t>
            </a:r>
            <a:endParaRPr lang="nl-NL" altLang="nl-NL" sz="2400" u="sng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u="sng" dirty="0" smtClean="0">
                <a:cs typeface="Arial" panose="020B0604020202020204" pitchFamily="34" charset="0"/>
              </a:rPr>
              <a:t>8 7</a:t>
            </a:r>
            <a:r>
              <a:rPr lang="nl-NL" altLang="nl-NL" sz="2400" dirty="0" smtClean="0">
                <a:cs typeface="Arial" panose="020B0604020202020204" pitchFamily="34" charset="0"/>
              </a:rPr>
              <a:t>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B 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9 8 2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10 9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H V 9 6 5 4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8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60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10 2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7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B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7 6 2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980002"/>
              </p:ext>
            </p:extLst>
          </p:nvPr>
        </p:nvGraphicFramePr>
        <p:xfrm>
          <a:off x="5076825" y="84138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nl-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247559" y="2973538"/>
            <a:ext cx="1574179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Niemeijer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445408" y="2124075"/>
            <a:ext cx="2162175" cy="8494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16-18 </a:t>
            </a:r>
          </a:p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5-krt hoog kan</a:t>
            </a:r>
            <a:endParaRPr lang="nl-NL" sz="2400" b="1" baseline="300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1293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5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N / </a:t>
            </a:r>
            <a:r>
              <a:rPr lang="nl-NL" altLang="nl-NL" sz="2400" dirty="0" smtClean="0"/>
              <a:t>NZ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677656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 smtClean="0"/>
              <a:t>speelplan</a:t>
            </a:r>
            <a:endParaRPr lang="nl-NL" altLang="nl-NL" sz="2400" u="sng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uitkomen met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A = ‘</a:t>
            </a:r>
            <a:r>
              <a:rPr lang="nl-NL" altLang="nl-NL" sz="2400" dirty="0" err="1" smtClean="0"/>
              <a:t>kijkaas</a:t>
            </a:r>
            <a:r>
              <a:rPr lang="nl-NL" altLang="nl-NL" sz="2400" dirty="0" smtClean="0"/>
              <a:t>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noord signaleert ‘even’ en krijgt een introever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à"/>
            </a:pPr>
            <a:r>
              <a:rPr lang="nl-NL" altLang="nl-NL" sz="2400" dirty="0" smtClean="0">
                <a:sym typeface="Wingdings" panose="05000000000000000000" pitchFamily="2" charset="2"/>
              </a:rPr>
              <a:t>9 slagen</a:t>
            </a: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/>
              <a:t>uitkomen in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-kleur van noord</a:t>
            </a: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10 slagen</a:t>
            </a:r>
            <a:endParaRPr lang="nl-NL" altLang="nl-NL" sz="2400" dirty="0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50" dirty="0" smtClean="0">
                <a:cs typeface="Arial" panose="020B0604020202020204" pitchFamily="34" charset="0"/>
              </a:rPr>
              <a:t>H V 10 9 4</a:t>
            </a:r>
            <a:endParaRPr lang="nl-NL" altLang="nl-NL" sz="2400" spc="-5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10 9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V 7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B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5 4 2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5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10 7 5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V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60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10 9 8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7 6 2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u="sng" dirty="0" smtClean="0">
                <a:cs typeface="Arial" panose="020B0604020202020204" pitchFamily="34" charset="0"/>
              </a:rPr>
              <a:t>A</a:t>
            </a:r>
            <a:r>
              <a:rPr lang="nl-NL" altLang="nl-NL" sz="2400" dirty="0" smtClean="0">
                <a:cs typeface="Arial" panose="020B0604020202020204" pitchFamily="34" charset="0"/>
              </a:rPr>
              <a:t> H 8 6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8 7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128310"/>
              </p:ext>
            </p:extLst>
          </p:nvPr>
        </p:nvGraphicFramePr>
        <p:xfrm>
          <a:off x="5076825" y="84138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p/</a:t>
                      </a: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659562" y="1667768"/>
            <a:ext cx="2162175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 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cs typeface="Arial" panose="020B0604020202020204" pitchFamily="34" charset="0"/>
                <a:sym typeface="Symbol" panose="05050102010706020507" pitchFamily="18" charset="2"/>
              </a:rPr>
              <a:t>     = </a:t>
            </a:r>
            <a:r>
              <a:rPr lang="nl-NL" sz="2400" dirty="0" smtClean="0">
                <a:cs typeface="Arial" panose="020B0604020202020204" pitchFamily="34" charset="0"/>
                <a:sym typeface="Symbol" panose="05050102010706020507" pitchFamily="18" charset="2"/>
              </a:rPr>
              <a:t>5-krt</a:t>
            </a:r>
            <a:endParaRPr lang="nl-NL" sz="24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659561" y="2124075"/>
            <a:ext cx="2162175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 </a:t>
            </a:r>
            <a:r>
              <a:rPr lang="nl-NL" altLang="nl-NL" sz="2400" dirty="0" smtClean="0">
                <a:cs typeface="Arial" panose="020B0604020202020204" pitchFamily="34" charset="0"/>
              </a:rPr>
              <a:t>(</a:t>
            </a:r>
            <a:r>
              <a:rPr lang="nl-NL" altLang="nl-NL" sz="2400" dirty="0" smtClean="0">
                <a:cs typeface="Arial" panose="020B0604020202020204" pitchFamily="34" charset="0"/>
              </a:rPr>
              <a:t>3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cs typeface="Arial" panose="020B0604020202020204" pitchFamily="34" charset="0"/>
              </a:rPr>
              <a:t>/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cs typeface="Arial" panose="020B0604020202020204" pitchFamily="34" charset="0"/>
              </a:rPr>
              <a:t> = 6-krt)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4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6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OW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677656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</a:t>
            </a:r>
            <a:r>
              <a:rPr lang="nl-NL" altLang="nl-NL" sz="2400" baseline="30000" dirty="0" smtClean="0"/>
              <a:t>e</a:t>
            </a:r>
            <a:r>
              <a:rPr lang="nl-NL" altLang="nl-NL" sz="2400" dirty="0" smtClean="0"/>
              <a:t> slag is voor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V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je mag niet meer van slag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vaste slagen oprapen</a:t>
            </a:r>
            <a:endParaRPr lang="nl-NL" altLang="nl-NL" sz="2400" dirty="0"/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à"/>
            </a:pPr>
            <a:r>
              <a:rPr lang="nl-NL" altLang="nl-NL" sz="2400" dirty="0" smtClean="0"/>
              <a:t>9 slagen</a:t>
            </a: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/>
              <a:t>10</a:t>
            </a:r>
            <a:r>
              <a:rPr lang="nl-NL" altLang="nl-NL" sz="2400" baseline="30000" dirty="0" smtClean="0"/>
              <a:t>e</a:t>
            </a:r>
            <a:r>
              <a:rPr lang="nl-NL" altLang="nl-NL" sz="2400" dirty="0" smtClean="0"/>
              <a:t> slag kan via snit op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/>
              <a:t>V,</a:t>
            </a:r>
          </a:p>
          <a:p>
            <a:pPr algn="r">
              <a:spcBef>
                <a:spcPct val="0"/>
              </a:spcBef>
              <a:buNone/>
            </a:pPr>
            <a:r>
              <a:rPr lang="nl-NL" altLang="nl-NL" sz="2400" dirty="0" smtClean="0"/>
              <a:t>maar is te riskant </a:t>
            </a:r>
            <a:endParaRPr lang="nl-NL" altLang="nl-NL" sz="2400" dirty="0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B 7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5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9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50" dirty="0" smtClean="0">
                <a:cs typeface="Arial" panose="020B0604020202020204" pitchFamily="34" charset="0"/>
              </a:rPr>
              <a:t>A H 10 8 </a:t>
            </a:r>
            <a:r>
              <a:rPr lang="nl-NL" altLang="nl-NL" sz="2400" u="sng" spc="-50" dirty="0" smtClean="0">
                <a:cs typeface="Arial" panose="020B0604020202020204" pitchFamily="34" charset="0"/>
              </a:rPr>
              <a:t>3</a:t>
            </a:r>
            <a:endParaRPr lang="nl-NL" altLang="nl-NL" sz="2400" u="sng" spc="-5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6 5 3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7 5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9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10 8 3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A H B 9 7 4</a:t>
            </a:r>
            <a:endParaRPr lang="nl-NL" altLang="nl-NL" sz="2400" u="sng" spc="-100" dirty="0" smtClean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B 4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9266824"/>
              </p:ext>
            </p:extLst>
          </p:nvPr>
        </p:nvGraphicFramePr>
        <p:xfrm>
          <a:off x="5076825" y="84138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nl-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092280" y="1682112"/>
            <a:ext cx="1729458" cy="461665"/>
          </a:xfrm>
          <a:prstGeom prst="rect">
            <a:avLst/>
          </a:prstGeom>
          <a:solidFill>
            <a:srgbClr val="BBE0E3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 </a:t>
            </a:r>
            <a:r>
              <a:rPr lang="nl-NL" altLang="nl-NL" sz="2400" dirty="0" smtClean="0">
                <a:cs typeface="Arial" panose="020B0604020202020204" pitchFamily="34" charset="0"/>
              </a:rPr>
              <a:t>3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cs typeface="Arial" panose="020B0604020202020204" pitchFamily="34" charset="0"/>
              </a:rPr>
              <a:t> </a:t>
            </a:r>
            <a:r>
              <a:rPr lang="nl-NL" altLang="nl-NL" sz="2400" dirty="0" smtClean="0">
                <a:cs typeface="Arial" panose="020B0604020202020204" pitchFamily="34" charset="0"/>
              </a:rPr>
              <a:t>= </a:t>
            </a:r>
            <a:r>
              <a:rPr lang="nl-NL" altLang="nl-NL" sz="2400" dirty="0" smtClean="0">
                <a:cs typeface="Arial" panose="020B0604020202020204" pitchFamily="34" charset="0"/>
              </a:rPr>
              <a:t>6-krt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25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7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A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308324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neem de 2</a:t>
            </a:r>
            <a:r>
              <a:rPr lang="nl-NL" altLang="nl-NL" sz="2400" baseline="30000" dirty="0" smtClean="0"/>
              <a:t>e</a:t>
            </a:r>
            <a:r>
              <a:rPr lang="nl-NL" altLang="nl-NL" sz="2400" dirty="0" smtClean="0"/>
              <a:t>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-slag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nu 4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-</a:t>
            </a:r>
            <a:r>
              <a:rPr lang="nl-NL" altLang="nl-NL" sz="2400" dirty="0" smtClean="0"/>
              <a:t>slagen en 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-slagen </a:t>
            </a:r>
            <a:endParaRPr lang="nl-NL" altLang="nl-NL" sz="24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!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A10-vork, eerst dus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HV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dan naar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9: altijd een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-slag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u="sng" dirty="0" smtClean="0">
                <a:cs typeface="Arial" panose="020B0604020202020204" pitchFamily="34" charset="0"/>
              </a:rPr>
              <a:t>8</a:t>
            </a:r>
            <a:r>
              <a:rPr lang="nl-NL" altLang="nl-NL" sz="2400" dirty="0" smtClean="0">
                <a:cs typeface="Arial" panose="020B0604020202020204" pitchFamily="34" charset="0"/>
              </a:rPr>
              <a:t>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>
                <a:cs typeface="Arial" panose="020B0604020202020204" pitchFamily="34" charset="0"/>
              </a:rPr>
              <a:t>A </a:t>
            </a:r>
            <a:r>
              <a:rPr lang="nl-NL" altLang="nl-NL" sz="2400" dirty="0" smtClean="0">
                <a:cs typeface="Arial" panose="020B0604020202020204" pitchFamily="34" charset="0"/>
              </a:rPr>
              <a:t>B 8 5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9 8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10 9 5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7 5 4 3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10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  <a:sym typeface="Symbol" panose="05050102010706020507" pitchFamily="18" charset="2"/>
              </a:rPr>
              <a:t>A 10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9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V 6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B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60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H V B 9 6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7 6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8 6 4 2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417432"/>
              </p:ext>
            </p:extLst>
          </p:nvPr>
        </p:nvGraphicFramePr>
        <p:xfrm>
          <a:off x="5076825" y="84138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nl-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511286" y="2124075"/>
            <a:ext cx="2162175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 </a:t>
            </a:r>
            <a:r>
              <a:rPr lang="nl-NL" altLang="nl-NL" sz="2400" dirty="0" smtClean="0">
                <a:cs typeface="Arial" panose="020B0604020202020204" pitchFamily="34" charset="0"/>
              </a:rPr>
              <a:t>12-15 of 19</a:t>
            </a:r>
            <a:r>
              <a:rPr lang="nl-NL" altLang="nl-NL" sz="2400" b="1" baseline="30000" dirty="0" smtClean="0">
                <a:cs typeface="Arial" panose="020B0604020202020204" pitchFamily="34" charset="0"/>
              </a:rPr>
              <a:t>+</a:t>
            </a:r>
            <a:endParaRPr lang="nl-NL" sz="2400" b="1" baseline="300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5459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8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 </a:t>
            </a:r>
            <a:r>
              <a:rPr lang="nl-NL" altLang="nl-NL" sz="2400" dirty="0"/>
              <a:t>/ -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1938992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A en troeftrekken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vrijspelen,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eerst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V,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4</a:t>
            </a:r>
            <a:r>
              <a:rPr lang="nl-NL" altLang="nl-NL" sz="2400" baseline="30000" dirty="0" smtClean="0"/>
              <a:t>e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troeven: de 5</a:t>
            </a:r>
            <a:r>
              <a:rPr lang="nl-NL" altLang="nl-NL" sz="2400" baseline="300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is vrij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700338" y="398463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>
                <a:cs typeface="Arial" panose="020B0604020202020204" pitchFamily="34" charset="0"/>
              </a:rPr>
              <a:t>A </a:t>
            </a:r>
            <a:r>
              <a:rPr lang="nl-NL" altLang="nl-NL" sz="2400" dirty="0" smtClean="0">
                <a:cs typeface="Arial" panose="020B0604020202020204" pitchFamily="34" charset="0"/>
              </a:rPr>
              <a:t>9 8 2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B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10 7 4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10 6 5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9 7 4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10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9 8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spc="-100" dirty="0" smtClean="0">
                <a:cs typeface="Arial" panose="020B0604020202020204" pitchFamily="34" charset="0"/>
              </a:rPr>
              <a:t>H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 V 10 8 5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7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00338" y="3851275"/>
            <a:ext cx="1943100" cy="162560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H V B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A </a:t>
            </a:r>
            <a:r>
              <a:rPr lang="nl-NL" altLang="nl-NL" sz="2400" dirty="0" smtClean="0">
                <a:cs typeface="Arial" panose="020B0604020202020204" pitchFamily="34" charset="0"/>
              </a:rPr>
              <a:t>6 3 2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9 8 2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5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882156"/>
              </p:ext>
            </p:extLst>
          </p:nvPr>
        </p:nvGraphicFramePr>
        <p:xfrm>
          <a:off x="5076825" y="84138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20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012160" y="1598910"/>
            <a:ext cx="2162175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"/>
              </a:spcBef>
              <a:buNone/>
            </a:pPr>
            <a:r>
              <a:rPr lang="nl-NL" altLang="nl-NL" sz="2400" dirty="0" smtClean="0">
                <a:cs typeface="Arial" panose="020B0604020202020204" pitchFamily="34" charset="0"/>
              </a:rPr>
              <a:t> </a:t>
            </a:r>
            <a:r>
              <a:rPr lang="nl-NL" altLang="nl-NL" sz="2400" dirty="0" smtClean="0">
                <a:cs typeface="Arial" panose="020B0604020202020204" pitchFamily="34" charset="0"/>
              </a:rPr>
              <a:t>12-15 of 19</a:t>
            </a:r>
            <a:r>
              <a:rPr lang="nl-NL" altLang="nl-NL" sz="2400" b="1" baseline="30000" dirty="0" smtClean="0">
                <a:cs typeface="Arial" panose="020B0604020202020204" pitchFamily="34" charset="0"/>
              </a:rPr>
              <a:t>+</a:t>
            </a:r>
            <a:endParaRPr lang="nl-NL" sz="2400" b="1" baseline="300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9800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20778</TotalTime>
  <Words>1081</Words>
  <Application>Microsoft Office PowerPoint</Application>
  <PresentationFormat>Diavoorstelling (4:3)</PresentationFormat>
  <Paragraphs>354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Symbol</vt:lpstr>
      <vt:lpstr>Times New Roman</vt:lpstr>
      <vt:lpstr>Verdana</vt:lpstr>
      <vt:lpstr>Wingdings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Verder met Bridge</dc:title>
  <dc:creator>Kees Ooijevaar</dc:creator>
  <cp:keywords>Oefenspellen VmB</cp:keywords>
  <cp:lastModifiedBy>Kees Ooijevaar</cp:lastModifiedBy>
  <cp:revision>865</cp:revision>
  <dcterms:created xsi:type="dcterms:W3CDTF">2007-06-27T21:34:40Z</dcterms:created>
  <dcterms:modified xsi:type="dcterms:W3CDTF">2020-06-04T10:11:01Z</dcterms:modified>
</cp:coreProperties>
</file>