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1329" r:id="rId2"/>
    <p:sldId id="1304" r:id="rId3"/>
    <p:sldId id="1313" r:id="rId4"/>
    <p:sldId id="1314" r:id="rId5"/>
    <p:sldId id="1316" r:id="rId6"/>
    <p:sldId id="1317" r:id="rId7"/>
    <p:sldId id="1326" r:id="rId8"/>
    <p:sldId id="1318" r:id="rId9"/>
    <p:sldId id="1327" r:id="rId10"/>
    <p:sldId id="1319" r:id="rId11"/>
    <p:sldId id="1328" r:id="rId12"/>
    <p:sldId id="1320" r:id="rId13"/>
    <p:sldId id="1325" r:id="rId14"/>
    <p:sldId id="1321" r:id="rId15"/>
    <p:sldId id="1324" r:id="rId16"/>
    <p:sldId id="1322" r:id="rId17"/>
    <p:sldId id="1323" r:id="rId18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500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00"/>
    <a:srgbClr val="BBE0E3"/>
    <a:srgbClr val="99CC00"/>
    <a:srgbClr val="F2C48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24" autoAdjust="0"/>
    <p:restoredTop sz="94660"/>
  </p:normalViewPr>
  <p:slideViewPr>
    <p:cSldViewPr>
      <p:cViewPr varScale="1">
        <p:scale>
          <a:sx n="85" d="100"/>
          <a:sy n="85" d="100"/>
        </p:scale>
        <p:origin x="15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61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5E4E5E9A-50C2-4DA9-8DF7-5B5E48A67E0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79711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80BE35D4-7420-4F4C-917C-AA88BA2982DA}" type="slidenum">
              <a:rPr lang="nl-NL" altLang="nl-NL"/>
              <a:pPr/>
              <a:t>1</a:t>
            </a:fld>
            <a:endParaRPr lang="nl-NL" altLang="nl-NL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altLang="nl-NL" smtClean="0"/>
          </a:p>
        </p:txBody>
      </p:sp>
    </p:spTree>
    <p:extLst>
      <p:ext uri="{BB962C8B-B14F-4D97-AF65-F5344CB8AC3E}">
        <p14:creationId xmlns:p14="http://schemas.microsoft.com/office/powerpoint/2010/main" val="20857363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553C05-8D1B-440D-9E5E-A18CED180B29}" type="slidenum">
              <a:rPr lang="nl-NL" altLang="nl-NL" smtClean="0"/>
              <a:pPr>
                <a:spcBef>
                  <a:spcPct val="0"/>
                </a:spcBef>
              </a:pPr>
              <a:t>10</a:t>
            </a:fld>
            <a:endParaRPr lang="nl-NL" altLang="nl-NL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2232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553C05-8D1B-440D-9E5E-A18CED180B29}" type="slidenum">
              <a:rPr lang="nl-NL" altLang="nl-NL" smtClean="0"/>
              <a:pPr>
                <a:spcBef>
                  <a:spcPct val="0"/>
                </a:spcBef>
              </a:pPr>
              <a:t>11</a:t>
            </a:fld>
            <a:endParaRPr lang="nl-NL" altLang="nl-NL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0903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553C05-8D1B-440D-9E5E-A18CED180B29}" type="slidenum">
              <a:rPr lang="nl-NL" altLang="nl-NL" smtClean="0"/>
              <a:pPr>
                <a:spcBef>
                  <a:spcPct val="0"/>
                </a:spcBef>
              </a:pPr>
              <a:t>12</a:t>
            </a:fld>
            <a:endParaRPr lang="nl-NL" altLang="nl-NL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8020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553C05-8D1B-440D-9E5E-A18CED180B29}" type="slidenum">
              <a:rPr lang="nl-NL" altLang="nl-NL" smtClean="0"/>
              <a:pPr>
                <a:spcBef>
                  <a:spcPct val="0"/>
                </a:spcBef>
              </a:pPr>
              <a:t>13</a:t>
            </a:fld>
            <a:endParaRPr lang="nl-NL" altLang="nl-NL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61371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553C05-8D1B-440D-9E5E-A18CED180B29}" type="slidenum">
              <a:rPr lang="nl-NL" altLang="nl-NL" smtClean="0"/>
              <a:pPr>
                <a:spcBef>
                  <a:spcPct val="0"/>
                </a:spcBef>
              </a:pPr>
              <a:t>14</a:t>
            </a:fld>
            <a:endParaRPr lang="nl-NL" altLang="nl-NL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8747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553C05-8D1B-440D-9E5E-A18CED180B29}" type="slidenum">
              <a:rPr lang="nl-NL" altLang="nl-NL" smtClean="0"/>
              <a:pPr>
                <a:spcBef>
                  <a:spcPct val="0"/>
                </a:spcBef>
              </a:pPr>
              <a:t>15</a:t>
            </a:fld>
            <a:endParaRPr lang="nl-NL" altLang="nl-NL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85517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553C05-8D1B-440D-9E5E-A18CED180B29}" type="slidenum">
              <a:rPr lang="nl-NL" altLang="nl-NL" smtClean="0"/>
              <a:pPr>
                <a:spcBef>
                  <a:spcPct val="0"/>
                </a:spcBef>
              </a:pPr>
              <a:t>16</a:t>
            </a:fld>
            <a:endParaRPr lang="nl-NL" altLang="nl-NL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624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553C05-8D1B-440D-9E5E-A18CED180B29}" type="slidenum">
              <a:rPr lang="nl-NL" altLang="nl-NL" smtClean="0"/>
              <a:pPr>
                <a:spcBef>
                  <a:spcPct val="0"/>
                </a:spcBef>
              </a:pPr>
              <a:t>17</a:t>
            </a:fld>
            <a:endParaRPr lang="nl-NL" altLang="nl-NL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42031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553C05-8D1B-440D-9E5E-A18CED180B29}" type="slidenum">
              <a:rPr lang="nl-NL" altLang="nl-NL" smtClean="0"/>
              <a:pPr>
                <a:spcBef>
                  <a:spcPct val="0"/>
                </a:spcBef>
              </a:pPr>
              <a:t>2</a:t>
            </a:fld>
            <a:endParaRPr lang="nl-NL" altLang="nl-NL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620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553C05-8D1B-440D-9E5E-A18CED180B29}" type="slidenum">
              <a:rPr lang="nl-NL" altLang="nl-NL" smtClean="0"/>
              <a:pPr>
                <a:spcBef>
                  <a:spcPct val="0"/>
                </a:spcBef>
              </a:pPr>
              <a:t>3</a:t>
            </a:fld>
            <a:endParaRPr lang="nl-NL" altLang="nl-NL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21057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553C05-8D1B-440D-9E5E-A18CED180B29}" type="slidenum">
              <a:rPr lang="nl-NL" altLang="nl-NL" smtClean="0"/>
              <a:pPr>
                <a:spcBef>
                  <a:spcPct val="0"/>
                </a:spcBef>
              </a:pPr>
              <a:t>4</a:t>
            </a:fld>
            <a:endParaRPr lang="nl-NL" altLang="nl-NL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9782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553C05-8D1B-440D-9E5E-A18CED180B29}" type="slidenum">
              <a:rPr lang="nl-NL" altLang="nl-NL" smtClean="0"/>
              <a:pPr>
                <a:spcBef>
                  <a:spcPct val="0"/>
                </a:spcBef>
              </a:pPr>
              <a:t>5</a:t>
            </a:fld>
            <a:endParaRPr lang="nl-NL" altLang="nl-NL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88977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553C05-8D1B-440D-9E5E-A18CED180B29}" type="slidenum">
              <a:rPr lang="nl-NL" altLang="nl-NL" smtClean="0"/>
              <a:pPr>
                <a:spcBef>
                  <a:spcPct val="0"/>
                </a:spcBef>
              </a:pPr>
              <a:t>6</a:t>
            </a:fld>
            <a:endParaRPr lang="nl-NL" altLang="nl-NL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7521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553C05-8D1B-440D-9E5E-A18CED180B29}" type="slidenum">
              <a:rPr lang="nl-NL" altLang="nl-NL" smtClean="0"/>
              <a:pPr>
                <a:spcBef>
                  <a:spcPct val="0"/>
                </a:spcBef>
              </a:pPr>
              <a:t>7</a:t>
            </a:fld>
            <a:endParaRPr lang="nl-NL" altLang="nl-NL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5733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553C05-8D1B-440D-9E5E-A18CED180B29}" type="slidenum">
              <a:rPr lang="nl-NL" altLang="nl-NL" smtClean="0"/>
              <a:pPr>
                <a:spcBef>
                  <a:spcPct val="0"/>
                </a:spcBef>
              </a:pPr>
              <a:t>8</a:t>
            </a:fld>
            <a:endParaRPr lang="nl-NL" altLang="nl-NL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68644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553C05-8D1B-440D-9E5E-A18CED180B29}" type="slidenum">
              <a:rPr lang="nl-NL" altLang="nl-NL" smtClean="0"/>
              <a:pPr>
                <a:spcBef>
                  <a:spcPct val="0"/>
                </a:spcBef>
              </a:pPr>
              <a:t>9</a:t>
            </a:fld>
            <a:endParaRPr lang="nl-NL" altLang="nl-NL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76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9C5C3-D870-4F72-A457-7C01E2357E2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C0D06-1B21-4B64-B581-ED2B0644E7A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61D4D8-9A39-43D9-BFEB-7332AAAA97D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F9D83C-8A90-46B3-999D-C71CC737495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EE84C-F86A-4F77-8B68-199EE488B13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en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abel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nl-NL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5C643-9227-4526-A7C8-C0F4D738935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16EDA-3308-4336-8E55-D04AFE6CD19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797FA-8F3F-4BFB-961A-34F5A098FEE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2E03B3-BE89-4729-8B4E-75598830326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6D5A8C-5BE2-42BD-B2CD-07E9AF0AD40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98139-4847-4C26-A478-D81A8FDA872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CE374-44AC-4887-8A03-D591A51276C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5EB4-2050-40F6-A90B-F5D0B73B5FD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3B067F-8D6B-44CB-AD53-9E719EB9212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pPr>
              <a:defRPr/>
            </a:pPr>
            <a:fld id="{61AB042F-43E4-4792-AF69-43B8A7C7D2A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43013"/>
            <a:ext cx="8278813" cy="1470025"/>
          </a:xfrm>
        </p:spPr>
        <p:txBody>
          <a:bodyPr/>
          <a:lstStyle/>
          <a:p>
            <a:pPr eaLnBrk="1" hangingPunct="1"/>
            <a:r>
              <a:rPr lang="nl-NL" altLang="nl-NL" sz="10100" dirty="0" smtClean="0">
                <a:solidFill>
                  <a:srgbClr val="000000"/>
                </a:solidFill>
              </a:rPr>
              <a:t>Verder met</a:t>
            </a:r>
            <a:br>
              <a:rPr lang="nl-NL" altLang="nl-NL" sz="10100" dirty="0" smtClean="0">
                <a:solidFill>
                  <a:srgbClr val="000000"/>
                </a:solidFill>
              </a:rPr>
            </a:br>
            <a:r>
              <a:rPr lang="nl-NL" altLang="nl-NL" sz="10100" dirty="0" smtClean="0">
                <a:solidFill>
                  <a:srgbClr val="000000"/>
                </a:solidFill>
              </a:rPr>
              <a:t>Bridge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3716338"/>
            <a:ext cx="7704138" cy="21351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nl-NL" altLang="nl-NL" sz="2400" dirty="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nl-NL" altLang="nl-NL" dirty="0" smtClean="0">
                <a:solidFill>
                  <a:srgbClr val="000000"/>
                </a:solidFill>
              </a:rPr>
              <a:t>EXTRA - module </a:t>
            </a:r>
            <a:r>
              <a:rPr lang="nl-NL" altLang="nl-NL" dirty="0">
                <a:solidFill>
                  <a:srgbClr val="000000"/>
                </a:solidFill>
              </a:rPr>
              <a:t>3</a:t>
            </a:r>
            <a:r>
              <a:rPr lang="nl-NL" altLang="nl-NL" dirty="0" smtClean="0">
                <a:solidFill>
                  <a:srgbClr val="000000"/>
                </a:solidFill>
              </a:rPr>
              <a:t>2</a:t>
            </a:r>
            <a:endParaRPr lang="nl-NL" altLang="nl-NL" dirty="0" smtClean="0">
              <a:solidFill>
                <a:srgbClr val="000000"/>
              </a:solidFill>
            </a:endParaRPr>
          </a:p>
          <a:p>
            <a:pPr eaLnBrk="1" hangingPunct="1">
              <a:spcBef>
                <a:spcPts val="900"/>
              </a:spcBef>
            </a:pPr>
            <a:r>
              <a:rPr lang="nl-NL" altLang="nl-NL" dirty="0" smtClean="0">
                <a:solidFill>
                  <a:srgbClr val="000000"/>
                </a:solidFill>
              </a:rPr>
              <a:t>Verdediging </a:t>
            </a:r>
            <a:r>
              <a:rPr lang="nl-NL" altLang="nl-NL" dirty="0">
                <a:solidFill>
                  <a:srgbClr val="000000"/>
                </a:solidFill>
              </a:rPr>
              <a:t>tegen de zwakke 2</a:t>
            </a:r>
          </a:p>
          <a:p>
            <a:pPr>
              <a:lnSpc>
                <a:spcPct val="90000"/>
              </a:lnSpc>
            </a:pPr>
            <a:r>
              <a:rPr lang="nl-NL" altLang="nl-NL" b="1" dirty="0"/>
              <a:t>Uitwerking oefenspellen</a:t>
            </a:r>
          </a:p>
          <a:p>
            <a:pPr>
              <a:lnSpc>
                <a:spcPct val="90000"/>
              </a:lnSpc>
            </a:pPr>
            <a:endParaRPr lang="nl-NL" altLang="nl-NL" dirty="0" smtClean="0"/>
          </a:p>
        </p:txBody>
      </p:sp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1908175" y="6524625"/>
            <a:ext cx="648176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sz="1200" b="1" dirty="0">
                <a:solidFill>
                  <a:schemeClr val="folHlink"/>
                </a:solidFill>
              </a:rPr>
              <a:t>versie  </a:t>
            </a:r>
            <a:r>
              <a:rPr lang="nl-NL" altLang="nl-NL" sz="1200" b="1" dirty="0" smtClean="0">
                <a:solidFill>
                  <a:schemeClr val="folHlink"/>
                </a:solidFill>
              </a:rPr>
              <a:t>07-08-2022</a:t>
            </a:r>
            <a:endParaRPr lang="nl-NL" altLang="nl-NL" sz="1200" b="1" dirty="0">
              <a:solidFill>
                <a:schemeClr val="folHlink"/>
              </a:solidFill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8675688" y="6524625"/>
            <a:ext cx="3603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altLang="nl-NL" sz="1200" b="1">
                <a:solidFill>
                  <a:schemeClr val="folHlink"/>
                </a:solidFill>
              </a:rPr>
              <a:t>T</a:t>
            </a:r>
            <a:endParaRPr lang="nl-NL" altLang="nl-NL" sz="360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0" y="765175"/>
            <a:ext cx="684213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VmB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extra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nl-NL" altLang="nl-NL" sz="1000" b="1" dirty="0"/>
              <a:t>module </a:t>
            </a:r>
            <a:r>
              <a:rPr lang="nl-NL" altLang="nl-NL" sz="1000" b="1" dirty="0" smtClean="0"/>
              <a:t>32</a:t>
            </a:r>
            <a:endParaRPr lang="nl-NL" altLang="nl-NL" sz="1000" b="1" dirty="0"/>
          </a:p>
        </p:txBody>
      </p:sp>
    </p:spTree>
    <p:extLst>
      <p:ext uri="{BB962C8B-B14F-4D97-AF65-F5344CB8AC3E}">
        <p14:creationId xmlns:p14="http://schemas.microsoft.com/office/powerpoint/2010/main" val="98581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3203575" y="2466975"/>
            <a:ext cx="93662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W     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Z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555279" y="398463"/>
            <a:ext cx="2088159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A 8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V B 5 4 3 </a:t>
            </a:r>
            <a:r>
              <a:rPr lang="nl-NL" altLang="nl-NL" sz="2400" u="sng" dirty="0" smtClean="0">
                <a:cs typeface="Arial" panose="020B0604020202020204" pitchFamily="34" charset="0"/>
              </a:rPr>
              <a:t>2</a:t>
            </a:r>
            <a:endParaRPr lang="nl-NL" altLang="nl-NL" sz="2400" u="sng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V 10 8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7 5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5" name="Text Box 3"/>
          <p:cNvSpPr txBox="1">
            <a:spLocks noChangeArrowheads="1"/>
          </p:cNvSpPr>
          <p:nvPr/>
        </p:nvSpPr>
        <p:spPr bwMode="auto">
          <a:xfrm>
            <a:off x="4356100" y="2124075"/>
            <a:ext cx="2088108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V 10 7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10 6 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A 6 4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A H 10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6" name="Text Box 2"/>
          <p:cNvSpPr txBox="1">
            <a:spLocks noChangeArrowheads="1"/>
          </p:cNvSpPr>
          <p:nvPr/>
        </p:nvSpPr>
        <p:spPr bwMode="auto">
          <a:xfrm>
            <a:off x="899592" y="2124075"/>
            <a:ext cx="2088083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H B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A 9 8 7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B 5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V 6 3 2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555279" y="3851275"/>
            <a:ext cx="2088159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9 6 5 4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H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H 9 7 2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B 9 8 4</a:t>
            </a:r>
          </a:p>
        </p:txBody>
      </p:sp>
      <p:graphicFrame>
        <p:nvGraphicFramePr>
          <p:cNvPr id="19" name="Group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8541961"/>
              </p:ext>
            </p:extLst>
          </p:nvPr>
        </p:nvGraphicFramePr>
        <p:xfrm>
          <a:off x="5187155" y="398463"/>
          <a:ext cx="3744913" cy="1441449"/>
        </p:xfrm>
        <a:graphic>
          <a:graphicData uri="http://schemas.openxmlformats.org/drawingml/2006/table">
            <a:tbl>
              <a:tblPr/>
              <a:tblGrid>
                <a:gridCol w="936625"/>
                <a:gridCol w="936625"/>
                <a:gridCol w="935038"/>
                <a:gridCol w="936625"/>
              </a:tblGrid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algn="ctr"/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-</a:t>
                      </a:r>
                      <a:endParaRPr kumimoji="0" lang="nl-NL" sz="2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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nl-NL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a.p.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" name="Text Box 38"/>
          <p:cNvSpPr txBox="1">
            <a:spLocks noChangeArrowheads="1"/>
          </p:cNvSpPr>
          <p:nvPr/>
        </p:nvSpPr>
        <p:spPr bwMode="auto">
          <a:xfrm>
            <a:off x="5006975" y="3849687"/>
            <a:ext cx="771525" cy="156966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2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endParaRPr lang="nl-NL" altLang="nl-NL" sz="2400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D</a:t>
            </a:r>
            <a:endParaRPr lang="nl-NL" altLang="nl-NL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2</a:t>
            </a:r>
            <a:r>
              <a:rPr lang="nl-NL" altLang="nl-NL" sz="2000" dirty="0" smtClean="0"/>
              <a:t>SA</a:t>
            </a:r>
            <a:endParaRPr lang="nl-NL" altLang="nl-NL" sz="2000" dirty="0">
              <a:sym typeface="Symbol" panose="05050102010706020507" pitchFamily="18" charset="2"/>
            </a:endParaRPr>
          </a:p>
          <a:p>
            <a:pPr>
              <a:spcBef>
                <a:spcPct val="0"/>
              </a:spcBef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pas</a:t>
            </a:r>
            <a:endParaRPr lang="nl-NL" altLang="nl-NL" sz="2400" dirty="0"/>
          </a:p>
        </p:txBody>
      </p:sp>
      <p:sp>
        <p:nvSpPr>
          <p:cNvPr id="15" name="Text Box 38"/>
          <p:cNvSpPr txBox="1">
            <a:spLocks noChangeArrowheads="1"/>
          </p:cNvSpPr>
          <p:nvPr/>
        </p:nvSpPr>
        <p:spPr bwMode="auto">
          <a:xfrm>
            <a:off x="5778500" y="3849687"/>
            <a:ext cx="3349625" cy="156966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6-krt</a:t>
            </a:r>
            <a:r>
              <a:rPr lang="nl-NL" altLang="nl-NL" sz="2400" dirty="0"/>
              <a:t>; </a:t>
            </a:r>
            <a:r>
              <a:rPr lang="nl-NL" altLang="nl-NL" sz="2400" dirty="0" smtClean="0"/>
              <a:t>6-10 </a:t>
            </a:r>
            <a:r>
              <a:rPr lang="nl-NL" altLang="nl-NL" sz="2400" dirty="0"/>
              <a:t>punten </a:t>
            </a:r>
            <a:r>
              <a:rPr lang="nl-NL" altLang="nl-NL" sz="2400" dirty="0" smtClean="0"/>
              <a:t>(9)</a:t>
            </a:r>
            <a:endParaRPr lang="nl-NL" altLang="nl-NL" sz="2400" b="1" baseline="30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13</a:t>
            </a:r>
            <a:r>
              <a:rPr lang="nl-NL" altLang="nl-NL" sz="2400" b="1" baseline="30000" dirty="0" smtClean="0"/>
              <a:t>+</a:t>
            </a:r>
            <a:r>
              <a:rPr lang="nl-NL" altLang="nl-NL" sz="2400" dirty="0" smtClean="0"/>
              <a:t> punten </a:t>
            </a:r>
            <a:r>
              <a:rPr lang="nl-NL" altLang="nl-NL" sz="2400" dirty="0"/>
              <a:t>(</a:t>
            </a:r>
            <a:r>
              <a:rPr lang="nl-NL" altLang="nl-NL" sz="2400" dirty="0" smtClean="0"/>
              <a:t>13)</a:t>
            </a:r>
          </a:p>
          <a:p>
            <a:pPr>
              <a:spcBef>
                <a:spcPct val="0"/>
              </a:spcBef>
              <a:buNone/>
            </a:pPr>
            <a:r>
              <a:rPr lang="nl-NL" altLang="nl-NL" sz="2400" dirty="0" smtClean="0"/>
              <a:t>10-11, </a:t>
            </a: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altLang="nl-NL" sz="2400" dirty="0" smtClean="0"/>
              <a:t>-dekking (11)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samen 23-24 </a:t>
            </a:r>
            <a:r>
              <a:rPr lang="nl-NL" altLang="nl-NL" sz="2400" dirty="0"/>
              <a:t>punten</a:t>
            </a:r>
          </a:p>
        </p:txBody>
      </p:sp>
      <p:sp>
        <p:nvSpPr>
          <p:cNvPr id="16" name="Text Box 38"/>
          <p:cNvSpPr txBox="1">
            <a:spLocks noChangeArrowheads="1"/>
          </p:cNvSpPr>
          <p:nvPr/>
        </p:nvSpPr>
        <p:spPr bwMode="auto">
          <a:xfrm>
            <a:off x="1044575" y="5935122"/>
            <a:ext cx="2807345" cy="461665"/>
          </a:xfrm>
          <a:prstGeom prst="rect">
            <a:avLst/>
          </a:prstGeom>
          <a:solidFill>
            <a:srgbClr val="F2C48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noord </a:t>
            </a:r>
            <a:r>
              <a:rPr lang="nl-NL" altLang="nl-NL" sz="2400" dirty="0"/>
              <a:t>start </a:t>
            </a:r>
            <a:r>
              <a:rPr lang="nl-NL" altLang="nl-NL" sz="2400" dirty="0" smtClean="0"/>
              <a:t>met</a:t>
            </a:r>
            <a:r>
              <a:rPr lang="nl-NL" sz="2400" dirty="0" smtClean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 </a:t>
            </a:r>
            <a:r>
              <a:rPr lang="nl-NL" altLang="nl-NL" sz="2400" dirty="0" smtClean="0"/>
              <a:t>2</a:t>
            </a:r>
          </a:p>
        </p:txBody>
      </p:sp>
      <p:sp>
        <p:nvSpPr>
          <p:cNvPr id="20" name="Text Box 38"/>
          <p:cNvSpPr txBox="1">
            <a:spLocks noChangeArrowheads="1"/>
          </p:cNvSpPr>
          <p:nvPr/>
        </p:nvSpPr>
        <p:spPr bwMode="auto">
          <a:xfrm>
            <a:off x="4991098" y="5419347"/>
            <a:ext cx="4137025" cy="460375"/>
          </a:xfrm>
          <a:prstGeom prst="rect">
            <a:avLst/>
          </a:prstGeom>
          <a:solidFill>
            <a:srgbClr val="F2C48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geen manche</a:t>
            </a:r>
            <a:endParaRPr lang="nl-NL" altLang="nl-NL" sz="2400" dirty="0"/>
          </a:p>
        </p:txBody>
      </p:sp>
      <p:sp>
        <p:nvSpPr>
          <p:cNvPr id="21" name="Tekstvak 5"/>
          <p:cNvSpPr txBox="1">
            <a:spLocks noChangeArrowheads="1"/>
          </p:cNvSpPr>
          <p:nvPr/>
        </p:nvSpPr>
        <p:spPr bwMode="auto">
          <a:xfrm>
            <a:off x="684213" y="0"/>
            <a:ext cx="1295400" cy="841375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/>
              <a:t>spel </a:t>
            </a:r>
            <a:r>
              <a:rPr lang="nl-NL" altLang="nl-NL" sz="2400" dirty="0" smtClean="0"/>
              <a:t>5</a:t>
            </a:r>
            <a:endParaRPr lang="nl-NL" altLang="nl-NL" sz="2400" dirty="0"/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/>
              <a:t>N / </a:t>
            </a:r>
            <a:r>
              <a:rPr lang="nl-NL" altLang="nl-NL" sz="2400" dirty="0" smtClean="0"/>
              <a:t>NZ</a:t>
            </a:r>
            <a:endParaRPr lang="nl-NL" altLang="nl-NL" sz="2400" dirty="0"/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0" y="765175"/>
            <a:ext cx="684213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VmB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extra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nl-NL" altLang="nl-NL" sz="1000" b="1" dirty="0"/>
              <a:t>module </a:t>
            </a:r>
            <a:r>
              <a:rPr lang="nl-NL" altLang="nl-NL" sz="1000" b="1" dirty="0" smtClean="0"/>
              <a:t>32</a:t>
            </a:r>
            <a:endParaRPr lang="nl-NL" altLang="nl-NL" sz="1000" b="1" dirty="0"/>
          </a:p>
        </p:txBody>
      </p:sp>
    </p:spTree>
    <p:extLst>
      <p:ext uri="{BB962C8B-B14F-4D97-AF65-F5344CB8AC3E}">
        <p14:creationId xmlns:p14="http://schemas.microsoft.com/office/powerpoint/2010/main" val="299329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Box 38"/>
          <p:cNvSpPr txBox="1">
            <a:spLocks noChangeArrowheads="1"/>
          </p:cNvSpPr>
          <p:nvPr/>
        </p:nvSpPr>
        <p:spPr bwMode="auto">
          <a:xfrm>
            <a:off x="7125691" y="2403221"/>
            <a:ext cx="434975" cy="8302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b="1">
                <a:sym typeface="Symbol" panose="05050102010706020507" pitchFamily="18" charset="2"/>
              </a:rPr>
              <a:t>_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>
                <a:sym typeface="Symbol" panose="05050102010706020507" pitchFamily="18" charset="2"/>
              </a:rPr>
              <a:t>5</a:t>
            </a:r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3203575" y="2466975"/>
            <a:ext cx="93662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W     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Z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555279" y="398463"/>
            <a:ext cx="2088159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A 8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V B 5 4 3 </a:t>
            </a:r>
            <a:r>
              <a:rPr lang="nl-NL" altLang="nl-NL" sz="2400" u="sng" dirty="0" smtClean="0">
                <a:cs typeface="Arial" panose="020B0604020202020204" pitchFamily="34" charset="0"/>
              </a:rPr>
              <a:t>2</a:t>
            </a:r>
            <a:endParaRPr lang="nl-NL" altLang="nl-NL" sz="2400" u="sng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V 10 8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7 5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5" name="Text Box 3"/>
          <p:cNvSpPr txBox="1">
            <a:spLocks noChangeArrowheads="1"/>
          </p:cNvSpPr>
          <p:nvPr/>
        </p:nvSpPr>
        <p:spPr bwMode="auto">
          <a:xfrm>
            <a:off x="4356100" y="2124075"/>
            <a:ext cx="2088108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V 10 7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10 6 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A 6 4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A H 10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6" name="Text Box 2"/>
          <p:cNvSpPr txBox="1">
            <a:spLocks noChangeArrowheads="1"/>
          </p:cNvSpPr>
          <p:nvPr/>
        </p:nvSpPr>
        <p:spPr bwMode="auto">
          <a:xfrm>
            <a:off x="899592" y="2124075"/>
            <a:ext cx="2088083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H B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A 9 8 7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B 5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V 6 3 2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555279" y="3851275"/>
            <a:ext cx="2088159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9 6 5 4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H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H 9 7 2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B 9 8 4</a:t>
            </a:r>
          </a:p>
        </p:txBody>
      </p:sp>
      <p:sp>
        <p:nvSpPr>
          <p:cNvPr id="21" name="Tekstvak 5"/>
          <p:cNvSpPr txBox="1">
            <a:spLocks noChangeArrowheads="1"/>
          </p:cNvSpPr>
          <p:nvPr/>
        </p:nvSpPr>
        <p:spPr bwMode="auto">
          <a:xfrm>
            <a:off x="684213" y="0"/>
            <a:ext cx="1295400" cy="461665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/>
              <a:t>spel </a:t>
            </a:r>
            <a:r>
              <a:rPr lang="nl-NL" altLang="nl-NL" sz="2400" dirty="0" smtClean="0"/>
              <a:t>5</a:t>
            </a:r>
            <a:endParaRPr lang="nl-NL" altLang="nl-NL" sz="2400" dirty="0"/>
          </a:p>
        </p:txBody>
      </p:sp>
      <p:sp>
        <p:nvSpPr>
          <p:cNvPr id="17" name="Tekstvak 5"/>
          <p:cNvSpPr txBox="1">
            <a:spLocks noChangeArrowheads="1"/>
          </p:cNvSpPr>
          <p:nvPr/>
        </p:nvSpPr>
        <p:spPr bwMode="auto">
          <a:xfrm>
            <a:off x="899592" y="1172472"/>
            <a:ext cx="1079500" cy="849463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 smtClean="0"/>
              <a:t>West</a:t>
            </a:r>
            <a:endParaRPr lang="nl-NL" altLang="nl-NL" sz="2400" dirty="0"/>
          </a:p>
          <a:p>
            <a:pPr algn="ctr"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2</a:t>
            </a:r>
            <a:r>
              <a:rPr lang="nl-NL" altLang="nl-NL" sz="2000" dirty="0" smtClean="0">
                <a:sym typeface="Symbol" panose="05050102010706020507" pitchFamily="18" charset="2"/>
              </a:rPr>
              <a:t>SA</a:t>
            </a:r>
            <a:endParaRPr lang="nl-NL" altLang="nl-NL" sz="2000" dirty="0"/>
          </a:p>
        </p:txBody>
      </p:sp>
      <p:sp>
        <p:nvSpPr>
          <p:cNvPr id="22" name="Text Box 38"/>
          <p:cNvSpPr txBox="1">
            <a:spLocks noChangeArrowheads="1"/>
          </p:cNvSpPr>
          <p:nvPr/>
        </p:nvSpPr>
        <p:spPr bwMode="auto">
          <a:xfrm>
            <a:off x="6514504" y="398463"/>
            <a:ext cx="1222375" cy="23082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>
                <a:sym typeface="Symbol" panose="05050102010706020507" pitchFamily="18" charset="2"/>
              </a:rPr>
              <a:t>vaste slagen</a:t>
            </a:r>
            <a:endParaRPr lang="nl-NL" altLang="nl-NL" sz="200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</a:t>
            </a:r>
            <a:endParaRPr lang="nl-NL" altLang="nl-NL" sz="240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endParaRPr lang="nl-NL" altLang="nl-NL" sz="240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</a:t>
            </a:r>
            <a:endParaRPr lang="nl-NL" altLang="nl-NL" sz="240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endParaRPr lang="nl-NL" altLang="nl-NL" sz="2400">
              <a:sym typeface="Symbol" panose="05050102010706020507" pitchFamily="18" charset="2"/>
            </a:endParaRPr>
          </a:p>
        </p:txBody>
      </p:sp>
      <p:sp>
        <p:nvSpPr>
          <p:cNvPr id="23" name="Text Box 38"/>
          <p:cNvSpPr txBox="1">
            <a:spLocks noChangeArrowheads="1"/>
          </p:cNvSpPr>
          <p:nvPr/>
        </p:nvSpPr>
        <p:spPr bwMode="auto">
          <a:xfrm>
            <a:off x="7125691" y="1138238"/>
            <a:ext cx="398463" cy="15684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0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sym typeface="Symbol" panose="05050102010706020507" pitchFamily="18" charset="2"/>
              </a:rPr>
              <a:t>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1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3</a:t>
            </a:r>
            <a:endParaRPr lang="nl-NL" altLang="nl-NL" sz="2400" dirty="0">
              <a:sym typeface="Symbol" panose="05050102010706020507" pitchFamily="18" charset="2"/>
            </a:endParaRPr>
          </a:p>
        </p:txBody>
      </p:sp>
      <p:sp>
        <p:nvSpPr>
          <p:cNvPr id="25" name="Text Box 38"/>
          <p:cNvSpPr txBox="1">
            <a:spLocks noChangeArrowheads="1"/>
          </p:cNvSpPr>
          <p:nvPr/>
        </p:nvSpPr>
        <p:spPr bwMode="auto">
          <a:xfrm>
            <a:off x="5724128" y="398463"/>
            <a:ext cx="790376" cy="46166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OW</a:t>
            </a:r>
            <a:endParaRPr lang="nl-NL" altLang="nl-NL" sz="2400" dirty="0">
              <a:sym typeface="Symbol" panose="05050102010706020507" pitchFamily="18" charset="2"/>
            </a:endParaRPr>
          </a:p>
        </p:txBody>
      </p:sp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4859338" y="3860800"/>
            <a:ext cx="4284662" cy="2677656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u="sng" dirty="0"/>
              <a:t>speelplan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neem 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altLang="nl-NL" sz="2400" dirty="0" smtClean="0"/>
              <a:t>A en speel direct </a:t>
            </a: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</a:t>
            </a:r>
            <a:endParaRPr lang="nl-NL" altLang="nl-NL" sz="2400" dirty="0" smtClean="0"/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voor drie slagen 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Wingdings" panose="05000000000000000000" pitchFamily="2" charset="2"/>
              </a:rPr>
              <a:t> </a:t>
            </a:r>
            <a:r>
              <a:rPr lang="nl-NL" altLang="nl-NL" sz="2400" dirty="0" smtClean="0"/>
              <a:t>8 slagen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Als noord 2 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altLang="nl-NL" sz="2400" dirty="0" smtClean="0"/>
              <a:t>-slagen opraapt, wordt 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altLang="nl-NL" sz="2400" dirty="0" smtClean="0"/>
              <a:t>9 een extra slag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Wingdings" panose="05000000000000000000" pitchFamily="2" charset="2"/>
              </a:rPr>
              <a:t> 9 slagen</a:t>
            </a:r>
            <a:r>
              <a:rPr lang="nl-NL" altLang="nl-NL" sz="2400" dirty="0" smtClean="0"/>
              <a:t> </a:t>
            </a:r>
            <a:endParaRPr lang="nl-NL" altLang="nl-NL" sz="2400" dirty="0"/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0" y="765175"/>
            <a:ext cx="684213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VmB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extra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nl-NL" altLang="nl-NL" sz="1000" b="1" dirty="0"/>
              <a:t>module </a:t>
            </a:r>
            <a:r>
              <a:rPr lang="nl-NL" altLang="nl-NL" sz="1000" b="1" dirty="0" smtClean="0"/>
              <a:t>32</a:t>
            </a:r>
            <a:endParaRPr lang="nl-NL" altLang="nl-NL" sz="1000" b="1" dirty="0"/>
          </a:p>
        </p:txBody>
      </p:sp>
    </p:spTree>
    <p:extLst>
      <p:ext uri="{BB962C8B-B14F-4D97-AF65-F5344CB8AC3E}">
        <p14:creationId xmlns:p14="http://schemas.microsoft.com/office/powerpoint/2010/main" val="215501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3203575" y="2466975"/>
            <a:ext cx="93662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W     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Z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555279" y="398463"/>
            <a:ext cx="2088159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V B 8 6 4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7 2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10 4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B 9 4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5" name="Text Box 3"/>
          <p:cNvSpPr txBox="1">
            <a:spLocks noChangeArrowheads="1"/>
          </p:cNvSpPr>
          <p:nvPr/>
        </p:nvSpPr>
        <p:spPr bwMode="auto">
          <a:xfrm>
            <a:off x="4356100" y="2124075"/>
            <a:ext cx="2088108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9 3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H B 9 8 5 3 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V 7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6 3 2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6" name="Text Box 2"/>
          <p:cNvSpPr txBox="1">
            <a:spLocks noChangeArrowheads="1"/>
          </p:cNvSpPr>
          <p:nvPr/>
        </p:nvSpPr>
        <p:spPr bwMode="auto">
          <a:xfrm>
            <a:off x="899592" y="2124075"/>
            <a:ext cx="2088083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H 10 5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u="sng" dirty="0" smtClean="0">
                <a:cs typeface="Arial" panose="020B0604020202020204" pitchFamily="34" charset="0"/>
              </a:rPr>
              <a:t>V</a:t>
            </a:r>
            <a:r>
              <a:rPr lang="nl-NL" altLang="nl-NL" sz="2400" dirty="0" smtClean="0">
                <a:cs typeface="Arial" panose="020B0604020202020204" pitchFamily="34" charset="0"/>
              </a:rPr>
              <a:t> 6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B 9 8 5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A V 8 5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555279" y="3851275"/>
            <a:ext cx="2088159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A 7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A 10 4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A H 6 3 2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H 10 7</a:t>
            </a:r>
          </a:p>
        </p:txBody>
      </p:sp>
      <p:graphicFrame>
        <p:nvGraphicFramePr>
          <p:cNvPr id="19" name="Group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8307873"/>
              </p:ext>
            </p:extLst>
          </p:nvPr>
        </p:nvGraphicFramePr>
        <p:xfrm>
          <a:off x="5203030" y="99474"/>
          <a:ext cx="3744913" cy="1922461"/>
        </p:xfrm>
        <a:graphic>
          <a:graphicData uri="http://schemas.openxmlformats.org/drawingml/2006/table">
            <a:tbl>
              <a:tblPr/>
              <a:tblGrid>
                <a:gridCol w="936625"/>
                <a:gridCol w="936625"/>
                <a:gridCol w="935038"/>
                <a:gridCol w="936625"/>
              </a:tblGrid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algn="ctr"/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-</a:t>
                      </a:r>
                      <a:endParaRPr kumimoji="0" lang="nl-NL" sz="2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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nl-NL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</a:t>
                      </a:r>
                      <a:r>
                        <a:rPr lang="nl-NL" alt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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</a:t>
                      </a:r>
                      <a:r>
                        <a:rPr lang="nl-NL" altLang="nl-NL" sz="2400" dirty="0" smtClean="0"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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a.p.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" name="Text Box 38"/>
          <p:cNvSpPr txBox="1">
            <a:spLocks noChangeArrowheads="1"/>
          </p:cNvSpPr>
          <p:nvPr/>
        </p:nvSpPr>
        <p:spPr bwMode="auto">
          <a:xfrm>
            <a:off x="5006975" y="3849687"/>
            <a:ext cx="771525" cy="193899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2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endParaRPr lang="nl-NL" altLang="nl-NL" sz="2400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2</a:t>
            </a:r>
            <a:r>
              <a:rPr lang="nl-NL" altLang="nl-NL" sz="2000" dirty="0" smtClean="0"/>
              <a:t>SA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3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endParaRPr lang="nl-NL" altLang="nl-NL" sz="2400" dirty="0" smtClean="0">
              <a:sym typeface="Symbol" panose="05050102010706020507" pitchFamily="18" charset="2"/>
            </a:endParaRPr>
          </a:p>
          <a:p>
            <a:pPr>
              <a:spcBef>
                <a:spcPct val="0"/>
              </a:spcBef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3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</a:t>
            </a:r>
          </a:p>
          <a:p>
            <a:pPr>
              <a:spcBef>
                <a:spcPct val="0"/>
              </a:spcBef>
              <a:buNone/>
            </a:pPr>
            <a:r>
              <a:rPr lang="nl-NL" altLang="nl-NL" sz="2400" dirty="0">
                <a:cs typeface="Arial" panose="020B0604020202020204" pitchFamily="34" charset="0"/>
                <a:sym typeface="Symbol" panose="05050102010706020507" pitchFamily="18" charset="2"/>
              </a:rPr>
              <a:t>pas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15" name="Text Box 38"/>
          <p:cNvSpPr txBox="1">
            <a:spLocks noChangeArrowheads="1"/>
          </p:cNvSpPr>
          <p:nvPr/>
        </p:nvSpPr>
        <p:spPr bwMode="auto">
          <a:xfrm>
            <a:off x="5778500" y="3849687"/>
            <a:ext cx="3349625" cy="193899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6-krt</a:t>
            </a:r>
            <a:r>
              <a:rPr lang="nl-NL" altLang="nl-NL" sz="2400" dirty="0"/>
              <a:t>; </a:t>
            </a:r>
            <a:r>
              <a:rPr lang="nl-NL" altLang="nl-NL" sz="2400" dirty="0" smtClean="0"/>
              <a:t>6-10 </a:t>
            </a:r>
            <a:r>
              <a:rPr lang="nl-NL" altLang="nl-NL" sz="2400" dirty="0"/>
              <a:t>punten </a:t>
            </a:r>
            <a:r>
              <a:rPr lang="nl-NL" altLang="nl-NL" sz="2400" dirty="0" smtClean="0"/>
              <a:t>(6)</a:t>
            </a:r>
            <a:endParaRPr lang="nl-NL" altLang="nl-NL" sz="2400" b="1" baseline="30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/>
              <a:t>16-18 punten </a:t>
            </a:r>
            <a:r>
              <a:rPr lang="nl-NL" altLang="nl-NL" sz="2400" dirty="0" smtClean="0"/>
              <a:t>(18)</a:t>
            </a:r>
            <a:endParaRPr lang="nl-NL" altLang="nl-NL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Jacoby</a:t>
            </a:r>
            <a:endParaRPr lang="nl-NL" altLang="nl-NL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verplicht</a:t>
            </a:r>
            <a:endParaRPr lang="nl-NL" altLang="nl-NL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/>
              <a:t>samen </a:t>
            </a:r>
            <a:r>
              <a:rPr lang="nl-NL" altLang="nl-NL" sz="2400" dirty="0" smtClean="0"/>
              <a:t>22-24 </a:t>
            </a:r>
            <a:r>
              <a:rPr lang="nl-NL" altLang="nl-NL" sz="2400" dirty="0"/>
              <a:t>punten</a:t>
            </a:r>
          </a:p>
        </p:txBody>
      </p:sp>
      <p:sp>
        <p:nvSpPr>
          <p:cNvPr id="16" name="Text Box 38"/>
          <p:cNvSpPr txBox="1">
            <a:spLocks noChangeArrowheads="1"/>
          </p:cNvSpPr>
          <p:nvPr/>
        </p:nvSpPr>
        <p:spPr bwMode="auto">
          <a:xfrm>
            <a:off x="1044575" y="5935122"/>
            <a:ext cx="2735337" cy="461665"/>
          </a:xfrm>
          <a:prstGeom prst="rect">
            <a:avLst/>
          </a:prstGeom>
          <a:solidFill>
            <a:srgbClr val="F2C48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west </a:t>
            </a:r>
            <a:r>
              <a:rPr lang="nl-NL" altLang="nl-NL" sz="2400" dirty="0"/>
              <a:t>start </a:t>
            </a:r>
            <a:r>
              <a:rPr lang="nl-NL" altLang="nl-NL" sz="2400" dirty="0" smtClean="0"/>
              <a:t>met 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altLang="nl-NL" sz="2400" dirty="0" smtClean="0"/>
              <a:t>V</a:t>
            </a:r>
          </a:p>
        </p:txBody>
      </p:sp>
      <p:sp>
        <p:nvSpPr>
          <p:cNvPr id="20" name="Text Box 38"/>
          <p:cNvSpPr txBox="1">
            <a:spLocks noChangeArrowheads="1"/>
          </p:cNvSpPr>
          <p:nvPr/>
        </p:nvSpPr>
        <p:spPr bwMode="auto">
          <a:xfrm>
            <a:off x="5006973" y="5788679"/>
            <a:ext cx="4137025" cy="460375"/>
          </a:xfrm>
          <a:prstGeom prst="rect">
            <a:avLst/>
          </a:prstGeom>
          <a:solidFill>
            <a:srgbClr val="F2C48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geen manche</a:t>
            </a:r>
            <a:endParaRPr lang="nl-NL" altLang="nl-NL" sz="2400" dirty="0"/>
          </a:p>
        </p:txBody>
      </p:sp>
      <p:sp>
        <p:nvSpPr>
          <p:cNvPr id="17" name="Tekstvak 5"/>
          <p:cNvSpPr txBox="1">
            <a:spLocks noChangeArrowheads="1"/>
          </p:cNvSpPr>
          <p:nvPr/>
        </p:nvSpPr>
        <p:spPr bwMode="auto">
          <a:xfrm>
            <a:off x="684213" y="0"/>
            <a:ext cx="1295400" cy="841375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/>
              <a:t>spel </a:t>
            </a:r>
            <a:r>
              <a:rPr lang="nl-NL" altLang="nl-NL" sz="2400" dirty="0" smtClean="0"/>
              <a:t>6</a:t>
            </a:r>
            <a:endParaRPr lang="nl-NL" altLang="nl-NL" sz="2400" dirty="0"/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 smtClean="0"/>
              <a:t>O </a:t>
            </a:r>
            <a:r>
              <a:rPr lang="nl-NL" altLang="nl-NL" sz="2400" dirty="0"/>
              <a:t>/ </a:t>
            </a:r>
            <a:r>
              <a:rPr lang="nl-NL" altLang="nl-NL" sz="2400" dirty="0" smtClean="0"/>
              <a:t>OW</a:t>
            </a:r>
            <a:endParaRPr lang="nl-NL" altLang="nl-NL" sz="2400" dirty="0"/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0" y="765175"/>
            <a:ext cx="684213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VmB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extra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nl-NL" altLang="nl-NL" sz="1000" b="1" dirty="0"/>
              <a:t>module </a:t>
            </a:r>
            <a:r>
              <a:rPr lang="nl-NL" altLang="nl-NL" sz="1000" b="1" dirty="0" smtClean="0"/>
              <a:t>32</a:t>
            </a:r>
            <a:endParaRPr lang="nl-NL" altLang="nl-NL" sz="1000" b="1" dirty="0"/>
          </a:p>
        </p:txBody>
      </p:sp>
    </p:spTree>
    <p:extLst>
      <p:ext uri="{BB962C8B-B14F-4D97-AF65-F5344CB8AC3E}">
        <p14:creationId xmlns:p14="http://schemas.microsoft.com/office/powerpoint/2010/main" val="22403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Box 38"/>
          <p:cNvSpPr txBox="1">
            <a:spLocks noChangeArrowheads="1"/>
          </p:cNvSpPr>
          <p:nvPr/>
        </p:nvSpPr>
        <p:spPr bwMode="auto">
          <a:xfrm>
            <a:off x="7056438" y="1725613"/>
            <a:ext cx="434975" cy="83026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b="1" dirty="0">
                <a:sym typeface="Symbol" panose="05050102010706020507" pitchFamily="18" charset="2"/>
              </a:rPr>
              <a:t>_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4</a:t>
            </a:r>
            <a:endParaRPr lang="nl-NL" altLang="nl-NL" sz="2400" dirty="0">
              <a:sym typeface="Symbol" panose="05050102010706020507" pitchFamily="18" charset="2"/>
            </a:endParaRPr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3203575" y="2466975"/>
            <a:ext cx="93662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W     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Z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555279" y="398463"/>
            <a:ext cx="2088159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V B 8 6 4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7 2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10 4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B 9 4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5" name="Text Box 3"/>
          <p:cNvSpPr txBox="1">
            <a:spLocks noChangeArrowheads="1"/>
          </p:cNvSpPr>
          <p:nvPr/>
        </p:nvSpPr>
        <p:spPr bwMode="auto">
          <a:xfrm>
            <a:off x="4356100" y="2124075"/>
            <a:ext cx="2088108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9 3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H B 9 8 5 3 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V 7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6 3 2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6" name="Text Box 2"/>
          <p:cNvSpPr txBox="1">
            <a:spLocks noChangeArrowheads="1"/>
          </p:cNvSpPr>
          <p:nvPr/>
        </p:nvSpPr>
        <p:spPr bwMode="auto">
          <a:xfrm>
            <a:off x="899592" y="2124075"/>
            <a:ext cx="2088083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H 10 5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u="sng" dirty="0" smtClean="0">
                <a:cs typeface="Arial" panose="020B0604020202020204" pitchFamily="34" charset="0"/>
              </a:rPr>
              <a:t>V</a:t>
            </a:r>
            <a:r>
              <a:rPr lang="nl-NL" altLang="nl-NL" sz="2400" dirty="0" smtClean="0">
                <a:cs typeface="Arial" panose="020B0604020202020204" pitchFamily="34" charset="0"/>
              </a:rPr>
              <a:t> 6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B 9 8 5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A V 8 5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555279" y="3851275"/>
            <a:ext cx="2088159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A 7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A 10 4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A H 6 3 2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H 10 7</a:t>
            </a:r>
          </a:p>
        </p:txBody>
      </p:sp>
      <p:sp>
        <p:nvSpPr>
          <p:cNvPr id="17" name="Tekstvak 5"/>
          <p:cNvSpPr txBox="1">
            <a:spLocks noChangeArrowheads="1"/>
          </p:cNvSpPr>
          <p:nvPr/>
        </p:nvSpPr>
        <p:spPr bwMode="auto">
          <a:xfrm>
            <a:off x="684213" y="0"/>
            <a:ext cx="1295400" cy="461665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/>
              <a:t>spel </a:t>
            </a:r>
            <a:r>
              <a:rPr lang="nl-NL" altLang="nl-NL" sz="2400" dirty="0" smtClean="0"/>
              <a:t>6</a:t>
            </a:r>
            <a:endParaRPr lang="nl-NL" altLang="nl-NL" sz="2400" dirty="0"/>
          </a:p>
        </p:txBody>
      </p:sp>
      <p:sp>
        <p:nvSpPr>
          <p:cNvPr id="21" name="Tekstvak 5"/>
          <p:cNvSpPr txBox="1">
            <a:spLocks noChangeArrowheads="1"/>
          </p:cNvSpPr>
          <p:nvPr/>
        </p:nvSpPr>
        <p:spPr bwMode="auto">
          <a:xfrm>
            <a:off x="899592" y="1168477"/>
            <a:ext cx="1079500" cy="849313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 smtClean="0"/>
              <a:t>zuid</a:t>
            </a:r>
            <a:endParaRPr lang="nl-NL" altLang="nl-NL" sz="2400" dirty="0"/>
          </a:p>
          <a:p>
            <a:pPr algn="ctr"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2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</a:t>
            </a:r>
            <a:endParaRPr lang="nl-NL" altLang="nl-NL" sz="2400" dirty="0"/>
          </a:p>
        </p:txBody>
      </p:sp>
      <p:sp>
        <p:nvSpPr>
          <p:cNvPr id="22" name="Text Box 38"/>
          <p:cNvSpPr txBox="1">
            <a:spLocks noChangeArrowheads="1"/>
          </p:cNvSpPr>
          <p:nvPr/>
        </p:nvSpPr>
        <p:spPr bwMode="auto">
          <a:xfrm>
            <a:off x="6515100" y="115888"/>
            <a:ext cx="1871663" cy="19383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sym typeface="Symbol" panose="05050102010706020507" pitchFamily="18" charset="2"/>
              </a:rPr>
              <a:t>verliezers </a:t>
            </a:r>
            <a:r>
              <a:rPr lang="nl-NL" altLang="nl-NL" sz="2400" dirty="0" smtClean="0">
                <a:sym typeface="Symbol" panose="05050102010706020507" pitchFamily="18" charset="2"/>
              </a:rPr>
              <a:t>N</a:t>
            </a:r>
            <a:endParaRPr lang="nl-NL" altLang="nl-NL" sz="20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endParaRPr lang="nl-NL" altLang="nl-NL" sz="2400" dirty="0">
              <a:sym typeface="Symbol" panose="05050102010706020507" pitchFamily="18" charset="2"/>
            </a:endParaRPr>
          </a:p>
        </p:txBody>
      </p:sp>
      <p:sp>
        <p:nvSpPr>
          <p:cNvPr id="23" name="Text Box 38"/>
          <p:cNvSpPr txBox="1">
            <a:spLocks noChangeArrowheads="1"/>
          </p:cNvSpPr>
          <p:nvPr/>
        </p:nvSpPr>
        <p:spPr bwMode="auto">
          <a:xfrm>
            <a:off x="7056438" y="485775"/>
            <a:ext cx="398462" cy="15684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1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1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0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2</a:t>
            </a:r>
            <a:endParaRPr lang="nl-NL" altLang="nl-NL" sz="2400" dirty="0">
              <a:sym typeface="Symbol" panose="05050102010706020507" pitchFamily="18" charset="2"/>
            </a:endParaRP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4852111" y="3849687"/>
            <a:ext cx="4284662" cy="1938992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u="sng" dirty="0"/>
              <a:t>speelplan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neem </a:t>
            </a:r>
            <a:r>
              <a:rPr lang="nl-NL" sz="2400" dirty="0" smtClean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sz="2400" dirty="0" smtClean="0">
                <a:sym typeface="Symbol" panose="05050102010706020507" pitchFamily="18" charset="2"/>
              </a:rPr>
              <a:t>A  en dan </a:t>
            </a:r>
            <a:r>
              <a:rPr lang="nl-NL" sz="2400" dirty="0" smtClean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</a:t>
            </a:r>
            <a:r>
              <a:rPr lang="nl-NL" sz="2400" dirty="0" smtClean="0">
                <a:sym typeface="Symbol" panose="05050102010706020507" pitchFamily="18" charset="2"/>
              </a:rPr>
              <a:t>A en </a:t>
            </a:r>
            <a:r>
              <a:rPr lang="nl-NL" sz="2400" dirty="0" smtClean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</a:t>
            </a:r>
            <a:r>
              <a:rPr lang="nl-NL" sz="2400" dirty="0" smtClean="0">
                <a:sym typeface="Symbol" panose="05050102010706020507" pitchFamily="18" charset="2"/>
              </a:rPr>
              <a:t>7</a:t>
            </a:r>
            <a:endParaRPr lang="nl-NL" altLang="nl-NL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Wingdings" panose="05000000000000000000" pitchFamily="2" charset="2"/>
              </a:rPr>
              <a:t>tijdig de laatste </a:t>
            </a:r>
            <a:r>
              <a:rPr lang="nl-NL" sz="2400" dirty="0" smtClean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</a:t>
            </a:r>
            <a:r>
              <a:rPr lang="nl-NL" altLang="nl-NL" sz="2400" dirty="0" smtClean="0">
                <a:sym typeface="Wingdings" panose="05000000000000000000" pitchFamily="2" charset="2"/>
              </a:rPr>
              <a:t> ophalen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Wingdings" panose="05000000000000000000" pitchFamily="2" charset="2"/>
              </a:rPr>
              <a:t>2 </a:t>
            </a:r>
            <a:r>
              <a:rPr lang="nl-NL" sz="2400" dirty="0" smtClean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nl-NL" altLang="nl-NL" sz="2400" dirty="0" smtClean="0">
                <a:sym typeface="Wingdings" panose="05000000000000000000" pitchFamily="2" charset="2"/>
              </a:rPr>
              <a:t>-slagen afgeven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Wingdings" panose="05000000000000000000" pitchFamily="2" charset="2"/>
              </a:rPr>
              <a:t> </a:t>
            </a:r>
            <a:r>
              <a:rPr lang="nl-NL" altLang="nl-NL" sz="2400" dirty="0" smtClean="0"/>
              <a:t>9 </a:t>
            </a:r>
            <a:r>
              <a:rPr lang="nl-NL" altLang="nl-NL" sz="2400" dirty="0"/>
              <a:t>slagen </a:t>
            </a:r>
          </a:p>
        </p:txBody>
      </p:sp>
      <p:sp>
        <p:nvSpPr>
          <p:cNvPr id="26" name="Text Box 38"/>
          <p:cNvSpPr txBox="1">
            <a:spLocks noChangeArrowheads="1"/>
          </p:cNvSpPr>
          <p:nvPr/>
        </p:nvSpPr>
        <p:spPr bwMode="auto">
          <a:xfrm>
            <a:off x="899592" y="3849687"/>
            <a:ext cx="1584176" cy="1938992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sym typeface="Symbol" panose="05050102010706020507" pitchFamily="18" charset="2"/>
              </a:rPr>
              <a:t>kans-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kaarten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nl-NL" altLang="nl-NL" sz="2400" dirty="0" smtClean="0">
                <a:sym typeface="Symbol" panose="05050102010706020507" pitchFamily="18" charset="2"/>
              </a:rPr>
              <a:t>HB10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altijd 2 verliezers</a:t>
            </a:r>
          </a:p>
        </p:txBody>
      </p:sp>
      <p:sp>
        <p:nvSpPr>
          <p:cNvPr id="27" name="Tekstvak 5"/>
          <p:cNvSpPr txBox="1">
            <a:spLocks noChangeArrowheads="1"/>
          </p:cNvSpPr>
          <p:nvPr/>
        </p:nvSpPr>
        <p:spPr bwMode="auto">
          <a:xfrm>
            <a:off x="4852111" y="115888"/>
            <a:ext cx="1662393" cy="1569660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 smtClean="0"/>
              <a:t>Z is leider, maar telt verliezers vanuit N</a:t>
            </a:r>
            <a:endParaRPr lang="nl-NL" altLang="nl-NL" sz="2400" dirty="0"/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0" y="765175"/>
            <a:ext cx="684213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VmB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extra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nl-NL" altLang="nl-NL" sz="1000" b="1" dirty="0"/>
              <a:t>module </a:t>
            </a:r>
            <a:r>
              <a:rPr lang="nl-NL" altLang="nl-NL" sz="1000" b="1" dirty="0" smtClean="0"/>
              <a:t>32</a:t>
            </a:r>
            <a:endParaRPr lang="nl-NL" altLang="nl-NL" sz="1000" b="1" dirty="0"/>
          </a:p>
        </p:txBody>
      </p:sp>
    </p:spTree>
    <p:extLst>
      <p:ext uri="{BB962C8B-B14F-4D97-AF65-F5344CB8AC3E}">
        <p14:creationId xmlns:p14="http://schemas.microsoft.com/office/powerpoint/2010/main" val="3358452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3203575" y="2466975"/>
            <a:ext cx="93662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W     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Z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555279" y="398463"/>
            <a:ext cx="2088159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V 7 5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V 10 6 4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V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H 6 5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5" name="Text Box 3"/>
          <p:cNvSpPr txBox="1">
            <a:spLocks noChangeArrowheads="1"/>
          </p:cNvSpPr>
          <p:nvPr/>
        </p:nvSpPr>
        <p:spPr bwMode="auto">
          <a:xfrm>
            <a:off x="4356100" y="2124075"/>
            <a:ext cx="2088108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A H 10 8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8 5 2 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10 9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A V 7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6" name="Text Box 2"/>
          <p:cNvSpPr txBox="1">
            <a:spLocks noChangeArrowheads="1"/>
          </p:cNvSpPr>
          <p:nvPr/>
        </p:nvSpPr>
        <p:spPr bwMode="auto">
          <a:xfrm>
            <a:off x="899592" y="2124075"/>
            <a:ext cx="2088083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B 9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A B 9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H 7 5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8 4 3 2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555279" y="3851275"/>
            <a:ext cx="2088159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6 4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H 7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A B 8 6 4 2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u="sng" dirty="0" smtClean="0">
                <a:cs typeface="Arial" panose="020B0604020202020204" pitchFamily="34" charset="0"/>
              </a:rPr>
              <a:t>B</a:t>
            </a:r>
            <a:r>
              <a:rPr lang="nl-NL" altLang="nl-NL" sz="2400" dirty="0" smtClean="0">
                <a:cs typeface="Arial" panose="020B0604020202020204" pitchFamily="34" charset="0"/>
              </a:rPr>
              <a:t> 10 9</a:t>
            </a:r>
          </a:p>
        </p:txBody>
      </p:sp>
      <p:graphicFrame>
        <p:nvGraphicFramePr>
          <p:cNvPr id="19" name="Group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6621040"/>
              </p:ext>
            </p:extLst>
          </p:nvPr>
        </p:nvGraphicFramePr>
        <p:xfrm>
          <a:off x="5241800" y="398463"/>
          <a:ext cx="3744913" cy="1441449"/>
        </p:xfrm>
        <a:graphic>
          <a:graphicData uri="http://schemas.openxmlformats.org/drawingml/2006/table">
            <a:tbl>
              <a:tblPr/>
              <a:tblGrid>
                <a:gridCol w="936625"/>
                <a:gridCol w="936625"/>
                <a:gridCol w="935038"/>
                <a:gridCol w="936625"/>
              </a:tblGrid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algn="ctr"/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-</a:t>
                      </a:r>
                      <a:endParaRPr kumimoji="0" lang="nl-NL" sz="2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nl-NL" alt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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nl-NL" altLang="nl-NL" sz="2400" dirty="0" smtClean="0"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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a.p.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" name="Text Box 38"/>
          <p:cNvSpPr txBox="1">
            <a:spLocks noChangeArrowheads="1"/>
          </p:cNvSpPr>
          <p:nvPr/>
        </p:nvSpPr>
        <p:spPr bwMode="auto">
          <a:xfrm>
            <a:off x="5006975" y="3849687"/>
            <a:ext cx="771525" cy="1200329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2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2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</a:t>
            </a:r>
            <a:endParaRPr lang="nl-NL" altLang="nl-NL" sz="2400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pas</a:t>
            </a:r>
            <a:endParaRPr lang="nl-NL" altLang="nl-NL" sz="2400" dirty="0"/>
          </a:p>
        </p:txBody>
      </p:sp>
      <p:sp>
        <p:nvSpPr>
          <p:cNvPr id="15" name="Text Box 38"/>
          <p:cNvSpPr txBox="1">
            <a:spLocks noChangeArrowheads="1"/>
          </p:cNvSpPr>
          <p:nvPr/>
        </p:nvSpPr>
        <p:spPr bwMode="auto">
          <a:xfrm>
            <a:off x="5778500" y="3849687"/>
            <a:ext cx="3349625" cy="1200329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6-krt</a:t>
            </a:r>
            <a:r>
              <a:rPr lang="nl-NL" altLang="nl-NL" sz="2400" dirty="0"/>
              <a:t>; </a:t>
            </a:r>
            <a:r>
              <a:rPr lang="nl-NL" altLang="nl-NL" sz="2400" dirty="0" smtClean="0"/>
              <a:t>6-10 </a:t>
            </a:r>
            <a:r>
              <a:rPr lang="nl-NL" altLang="nl-NL" sz="2400" dirty="0"/>
              <a:t>punten </a:t>
            </a:r>
            <a:r>
              <a:rPr lang="nl-NL" altLang="nl-NL" sz="2400" dirty="0" smtClean="0"/>
              <a:t>(9)</a:t>
            </a:r>
            <a:endParaRPr lang="nl-NL" altLang="nl-NL" sz="2400" b="1" baseline="30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/>
              <a:t>12-15 punten (</a:t>
            </a:r>
            <a:r>
              <a:rPr lang="nl-NL" altLang="nl-NL" sz="2400" dirty="0" smtClean="0"/>
              <a:t>13)</a:t>
            </a:r>
            <a:endParaRPr lang="nl-NL" altLang="nl-NL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samen 22-25 </a:t>
            </a:r>
            <a:r>
              <a:rPr lang="nl-NL" altLang="nl-NL" sz="2400" dirty="0"/>
              <a:t>punten</a:t>
            </a:r>
          </a:p>
        </p:txBody>
      </p:sp>
      <p:sp>
        <p:nvSpPr>
          <p:cNvPr id="16" name="Text Box 38"/>
          <p:cNvSpPr txBox="1">
            <a:spLocks noChangeArrowheads="1"/>
          </p:cNvSpPr>
          <p:nvPr/>
        </p:nvSpPr>
        <p:spPr bwMode="auto">
          <a:xfrm>
            <a:off x="1044575" y="5935122"/>
            <a:ext cx="2735337" cy="461665"/>
          </a:xfrm>
          <a:prstGeom prst="rect">
            <a:avLst/>
          </a:prstGeom>
          <a:solidFill>
            <a:srgbClr val="F2C48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zuid </a:t>
            </a:r>
            <a:r>
              <a:rPr lang="nl-NL" altLang="nl-NL" sz="2400" dirty="0"/>
              <a:t>start </a:t>
            </a:r>
            <a:r>
              <a:rPr lang="nl-NL" altLang="nl-NL" sz="2400" dirty="0" smtClean="0"/>
              <a:t>met </a:t>
            </a:r>
            <a:r>
              <a:rPr lang="nl-NL" sz="2400" dirty="0" smtClean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nl-NL" altLang="nl-NL" sz="2400" dirty="0" smtClean="0"/>
              <a:t>B</a:t>
            </a:r>
          </a:p>
        </p:txBody>
      </p:sp>
      <p:sp>
        <p:nvSpPr>
          <p:cNvPr id="20" name="Text Box 38"/>
          <p:cNvSpPr txBox="1">
            <a:spLocks noChangeArrowheads="1"/>
          </p:cNvSpPr>
          <p:nvPr/>
        </p:nvSpPr>
        <p:spPr bwMode="auto">
          <a:xfrm>
            <a:off x="5006975" y="5015960"/>
            <a:ext cx="4137025" cy="460375"/>
          </a:xfrm>
          <a:prstGeom prst="rect">
            <a:avLst/>
          </a:prstGeom>
          <a:solidFill>
            <a:srgbClr val="F2C48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geen manche</a:t>
            </a:r>
            <a:endParaRPr lang="nl-NL" altLang="nl-NL" sz="2400" dirty="0"/>
          </a:p>
        </p:txBody>
      </p:sp>
      <p:sp>
        <p:nvSpPr>
          <p:cNvPr id="21" name="Tekstvak 5"/>
          <p:cNvSpPr txBox="1">
            <a:spLocks noChangeArrowheads="1"/>
          </p:cNvSpPr>
          <p:nvPr/>
        </p:nvSpPr>
        <p:spPr bwMode="auto">
          <a:xfrm>
            <a:off x="684213" y="0"/>
            <a:ext cx="1295400" cy="841375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/>
              <a:t>spel 7</a:t>
            </a: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 smtClean="0"/>
              <a:t>Z </a:t>
            </a:r>
            <a:r>
              <a:rPr lang="nl-NL" altLang="nl-NL" sz="2400" dirty="0"/>
              <a:t>/ </a:t>
            </a:r>
            <a:r>
              <a:rPr lang="nl-NL" altLang="nl-NL" sz="2400" dirty="0" smtClean="0"/>
              <a:t>A</a:t>
            </a:r>
            <a:endParaRPr lang="nl-NL" altLang="nl-NL" sz="2400" dirty="0"/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0" y="765175"/>
            <a:ext cx="684213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VmB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extra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nl-NL" altLang="nl-NL" sz="1000" b="1" dirty="0"/>
              <a:t>module </a:t>
            </a:r>
            <a:r>
              <a:rPr lang="nl-NL" altLang="nl-NL" sz="1000" b="1" dirty="0" smtClean="0"/>
              <a:t>32</a:t>
            </a:r>
            <a:endParaRPr lang="nl-NL" altLang="nl-NL" sz="1000" b="1" dirty="0"/>
          </a:p>
        </p:txBody>
      </p:sp>
    </p:spTree>
    <p:extLst>
      <p:ext uri="{BB962C8B-B14F-4D97-AF65-F5344CB8AC3E}">
        <p14:creationId xmlns:p14="http://schemas.microsoft.com/office/powerpoint/2010/main" val="3779276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Box 38"/>
          <p:cNvSpPr txBox="1">
            <a:spLocks noChangeArrowheads="1"/>
          </p:cNvSpPr>
          <p:nvPr/>
        </p:nvSpPr>
        <p:spPr bwMode="auto">
          <a:xfrm>
            <a:off x="7056438" y="1725613"/>
            <a:ext cx="434975" cy="83026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b="1" dirty="0">
                <a:sym typeface="Symbol" panose="05050102010706020507" pitchFamily="18" charset="2"/>
              </a:rPr>
              <a:t>_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7</a:t>
            </a:r>
            <a:endParaRPr lang="nl-NL" altLang="nl-NL" sz="2400" dirty="0">
              <a:sym typeface="Symbol" panose="05050102010706020507" pitchFamily="18" charset="2"/>
            </a:endParaRPr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3203575" y="2466975"/>
            <a:ext cx="93662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W     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Z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555279" y="398463"/>
            <a:ext cx="2088159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V 7 5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V 10 6 4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V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H 6 5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5" name="Text Box 3"/>
          <p:cNvSpPr txBox="1">
            <a:spLocks noChangeArrowheads="1"/>
          </p:cNvSpPr>
          <p:nvPr/>
        </p:nvSpPr>
        <p:spPr bwMode="auto">
          <a:xfrm>
            <a:off x="4356100" y="2124075"/>
            <a:ext cx="2088108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A H 10 8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8 5 2 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10 9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A V 7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6" name="Text Box 2"/>
          <p:cNvSpPr txBox="1">
            <a:spLocks noChangeArrowheads="1"/>
          </p:cNvSpPr>
          <p:nvPr/>
        </p:nvSpPr>
        <p:spPr bwMode="auto">
          <a:xfrm>
            <a:off x="899592" y="2124075"/>
            <a:ext cx="2088083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B 9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A B 9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H 7 5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8 4 3 2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555279" y="3851275"/>
            <a:ext cx="2088159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6 4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H 7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A B 8 6 4 2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u="sng" dirty="0" smtClean="0">
                <a:cs typeface="Arial" panose="020B0604020202020204" pitchFamily="34" charset="0"/>
              </a:rPr>
              <a:t>B</a:t>
            </a:r>
            <a:r>
              <a:rPr lang="nl-NL" altLang="nl-NL" sz="2400" dirty="0" smtClean="0">
                <a:cs typeface="Arial" panose="020B0604020202020204" pitchFamily="34" charset="0"/>
              </a:rPr>
              <a:t> 10 9</a:t>
            </a:r>
          </a:p>
        </p:txBody>
      </p:sp>
      <p:sp>
        <p:nvSpPr>
          <p:cNvPr id="21" name="Tekstvak 5"/>
          <p:cNvSpPr txBox="1">
            <a:spLocks noChangeArrowheads="1"/>
          </p:cNvSpPr>
          <p:nvPr/>
        </p:nvSpPr>
        <p:spPr bwMode="auto">
          <a:xfrm>
            <a:off x="684213" y="0"/>
            <a:ext cx="1295400" cy="461665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/>
              <a:t>spel </a:t>
            </a:r>
            <a:r>
              <a:rPr lang="nl-NL" altLang="nl-NL" sz="2400" dirty="0" smtClean="0"/>
              <a:t>7</a:t>
            </a:r>
            <a:endParaRPr lang="nl-NL" altLang="nl-NL" sz="2400" dirty="0"/>
          </a:p>
        </p:txBody>
      </p:sp>
      <p:sp>
        <p:nvSpPr>
          <p:cNvPr id="17" name="Tekstvak 5"/>
          <p:cNvSpPr txBox="1">
            <a:spLocks noChangeArrowheads="1"/>
          </p:cNvSpPr>
          <p:nvPr/>
        </p:nvSpPr>
        <p:spPr bwMode="auto">
          <a:xfrm>
            <a:off x="899592" y="1168477"/>
            <a:ext cx="1079500" cy="849313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 smtClean="0"/>
              <a:t>oost</a:t>
            </a:r>
            <a:endParaRPr lang="nl-NL" altLang="nl-NL" sz="2400" dirty="0"/>
          </a:p>
          <a:p>
            <a:pPr algn="ctr"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2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</a:t>
            </a:r>
            <a:endParaRPr lang="nl-NL" altLang="nl-NL" sz="2400" dirty="0"/>
          </a:p>
        </p:txBody>
      </p:sp>
      <p:sp>
        <p:nvSpPr>
          <p:cNvPr id="22" name="Text Box 38"/>
          <p:cNvSpPr txBox="1">
            <a:spLocks noChangeArrowheads="1"/>
          </p:cNvSpPr>
          <p:nvPr/>
        </p:nvSpPr>
        <p:spPr bwMode="auto">
          <a:xfrm>
            <a:off x="6515100" y="115888"/>
            <a:ext cx="1871663" cy="19383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sym typeface="Symbol" panose="05050102010706020507" pitchFamily="18" charset="2"/>
              </a:rPr>
              <a:t>verliezers </a:t>
            </a:r>
            <a:r>
              <a:rPr lang="nl-NL" altLang="nl-NL" sz="2400" dirty="0" smtClean="0">
                <a:sym typeface="Symbol" panose="05050102010706020507" pitchFamily="18" charset="2"/>
              </a:rPr>
              <a:t>O</a:t>
            </a:r>
            <a:endParaRPr lang="nl-NL" altLang="nl-NL" sz="20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endParaRPr lang="nl-NL" altLang="nl-NL" sz="2400" dirty="0">
              <a:sym typeface="Symbol" panose="05050102010706020507" pitchFamily="18" charset="2"/>
            </a:endParaRPr>
          </a:p>
        </p:txBody>
      </p:sp>
      <p:sp>
        <p:nvSpPr>
          <p:cNvPr id="23" name="Text Box 38"/>
          <p:cNvSpPr txBox="1">
            <a:spLocks noChangeArrowheads="1"/>
          </p:cNvSpPr>
          <p:nvPr/>
        </p:nvSpPr>
        <p:spPr bwMode="auto">
          <a:xfrm>
            <a:off x="7056438" y="485775"/>
            <a:ext cx="398462" cy="15684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1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2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2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2</a:t>
            </a:r>
            <a:endParaRPr lang="nl-NL" altLang="nl-NL" sz="2400" dirty="0">
              <a:sym typeface="Symbol" panose="05050102010706020507" pitchFamily="18" charset="2"/>
            </a:endParaRP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4861204" y="3849687"/>
            <a:ext cx="4284662" cy="2308324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u="sng" dirty="0"/>
              <a:t>speelplan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neem de 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nl-NL" altLang="nl-NL" sz="2400" dirty="0" smtClean="0"/>
              <a:t>-slag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speel </a:t>
            </a:r>
            <a:r>
              <a:rPr lang="nl-NL" sz="2400" dirty="0" smtClean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sz="2400" dirty="0" smtClean="0">
                <a:sym typeface="Symbol" panose="05050102010706020507" pitchFamily="18" charset="2"/>
              </a:rPr>
              <a:t>A en dan </a:t>
            </a:r>
            <a:r>
              <a:rPr lang="nl-NL" sz="2400" dirty="0" smtClean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</a:t>
            </a:r>
            <a:r>
              <a:rPr lang="nl-NL" sz="2400" dirty="0" smtClean="0">
                <a:sym typeface="Symbol" panose="05050102010706020507" pitchFamily="18" charset="2"/>
              </a:rPr>
              <a:t>B en </a:t>
            </a:r>
            <a:r>
              <a:rPr lang="nl-NL" sz="2400" dirty="0" smtClean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</a:t>
            </a:r>
            <a:r>
              <a:rPr lang="nl-NL" sz="2400" dirty="0" smtClean="0">
                <a:sym typeface="Symbol" panose="05050102010706020507" pitchFamily="18" charset="2"/>
              </a:rPr>
              <a:t>9</a:t>
            </a:r>
            <a:endParaRPr lang="nl-NL" altLang="nl-NL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Wingdings" panose="05000000000000000000" pitchFamily="2" charset="2"/>
              </a:rPr>
              <a:t>daardoor geen </a:t>
            </a:r>
            <a:r>
              <a:rPr lang="nl-NL" sz="2400" dirty="0" smtClean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</a:t>
            </a:r>
            <a:r>
              <a:rPr lang="nl-NL" altLang="nl-NL" sz="2400" dirty="0" smtClean="0">
                <a:sym typeface="Wingdings" panose="05000000000000000000" pitchFamily="2" charset="2"/>
              </a:rPr>
              <a:t>-verliezer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>
                <a:sym typeface="Wingdings" panose="05000000000000000000" pitchFamily="2" charset="2"/>
              </a:rPr>
              <a:t>s</a:t>
            </a:r>
            <a:r>
              <a:rPr lang="nl-NL" altLang="nl-NL" sz="2400" dirty="0" smtClean="0">
                <a:sym typeface="Wingdings" panose="05000000000000000000" pitchFamily="2" charset="2"/>
              </a:rPr>
              <a:t>peel later naar 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altLang="nl-NL" sz="2400" dirty="0" smtClean="0">
                <a:sym typeface="Wingdings" panose="05000000000000000000" pitchFamily="2" charset="2"/>
              </a:rPr>
              <a:t>H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Wingdings" panose="05000000000000000000" pitchFamily="2" charset="2"/>
              </a:rPr>
              <a:t> </a:t>
            </a:r>
            <a:r>
              <a:rPr lang="nl-NL" altLang="nl-NL" sz="2400" dirty="0" smtClean="0"/>
              <a:t>9 </a:t>
            </a:r>
            <a:r>
              <a:rPr lang="nl-NL" altLang="nl-NL" sz="2400" dirty="0"/>
              <a:t>slagen </a:t>
            </a:r>
          </a:p>
        </p:txBody>
      </p:sp>
      <p:sp>
        <p:nvSpPr>
          <p:cNvPr id="26" name="Text Box 38"/>
          <p:cNvSpPr txBox="1">
            <a:spLocks noChangeArrowheads="1"/>
          </p:cNvSpPr>
          <p:nvPr/>
        </p:nvSpPr>
        <p:spPr bwMode="auto">
          <a:xfrm>
            <a:off x="899592" y="3849687"/>
            <a:ext cx="1223169" cy="156966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sym typeface="Symbol" panose="05050102010706020507" pitchFamily="18" charset="2"/>
              </a:rPr>
              <a:t>kans-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kaarten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altLang="nl-NL" sz="2400" dirty="0" smtClean="0">
                <a:sym typeface="Symbol" panose="05050102010706020507" pitchFamily="18" charset="2"/>
              </a:rPr>
              <a:t>H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</a:t>
            </a:r>
            <a:r>
              <a:rPr lang="nl-NL" altLang="nl-NL" sz="2400" dirty="0" smtClean="0">
                <a:sym typeface="Symbol" panose="05050102010706020507" pitchFamily="18" charset="2"/>
              </a:rPr>
              <a:t>B9</a:t>
            </a:r>
            <a:endParaRPr lang="nl-NL" altLang="nl-NL" sz="2400" dirty="0">
              <a:sym typeface="Symbol" panose="05050102010706020507" pitchFamily="18" charset="2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0" y="765175"/>
            <a:ext cx="684213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VmB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extra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nl-NL" altLang="nl-NL" sz="1000" b="1" dirty="0"/>
              <a:t>module </a:t>
            </a:r>
            <a:r>
              <a:rPr lang="nl-NL" altLang="nl-NL" sz="1000" b="1" dirty="0" smtClean="0"/>
              <a:t>32</a:t>
            </a:r>
            <a:endParaRPr lang="nl-NL" altLang="nl-NL" sz="1000" b="1" dirty="0"/>
          </a:p>
        </p:txBody>
      </p:sp>
    </p:spTree>
    <p:extLst>
      <p:ext uri="{BB962C8B-B14F-4D97-AF65-F5344CB8AC3E}">
        <p14:creationId xmlns:p14="http://schemas.microsoft.com/office/powerpoint/2010/main" val="2380219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3203575" y="2466975"/>
            <a:ext cx="93662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W     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Z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555279" y="398463"/>
            <a:ext cx="2088159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H V B 7 5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B 8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8 6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A H 10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5" name="Text Box 3"/>
          <p:cNvSpPr txBox="1">
            <a:spLocks noChangeArrowheads="1"/>
          </p:cNvSpPr>
          <p:nvPr/>
        </p:nvSpPr>
        <p:spPr bwMode="auto">
          <a:xfrm>
            <a:off x="4356100" y="2124075"/>
            <a:ext cx="2088108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9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V 10 9 5 2 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u="sng" dirty="0" smtClean="0">
                <a:cs typeface="Arial" panose="020B0604020202020204" pitchFamily="34" charset="0"/>
              </a:rPr>
              <a:t>V</a:t>
            </a:r>
            <a:r>
              <a:rPr lang="nl-NL" altLang="nl-NL" sz="2400" dirty="0" smtClean="0">
                <a:cs typeface="Arial" panose="020B0604020202020204" pitchFamily="34" charset="0"/>
              </a:rPr>
              <a:t>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V 8 7 3 2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6" name="Text Box 2"/>
          <p:cNvSpPr txBox="1">
            <a:spLocks noChangeArrowheads="1"/>
          </p:cNvSpPr>
          <p:nvPr/>
        </p:nvSpPr>
        <p:spPr bwMode="auto">
          <a:xfrm>
            <a:off x="899592" y="2124075"/>
            <a:ext cx="2088083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10 6 4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6 4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A H B 9 7 4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9 4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555279" y="3851275"/>
            <a:ext cx="2088159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A 8 3 2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A H 7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10 5 2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B 6 5</a:t>
            </a:r>
          </a:p>
        </p:txBody>
      </p:sp>
      <p:graphicFrame>
        <p:nvGraphicFramePr>
          <p:cNvPr id="19" name="Group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7075977"/>
              </p:ext>
            </p:extLst>
          </p:nvPr>
        </p:nvGraphicFramePr>
        <p:xfrm>
          <a:off x="5203030" y="398463"/>
          <a:ext cx="3744913" cy="1441449"/>
        </p:xfrm>
        <a:graphic>
          <a:graphicData uri="http://schemas.openxmlformats.org/drawingml/2006/table">
            <a:tbl>
              <a:tblPr/>
              <a:tblGrid>
                <a:gridCol w="936625"/>
                <a:gridCol w="936625"/>
                <a:gridCol w="935038"/>
                <a:gridCol w="936625"/>
              </a:tblGrid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algn="ctr"/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nl-NL" alt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</a:t>
                      </a:r>
                      <a:endParaRPr kumimoji="0" lang="nl-NL" sz="2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nl-NL" altLang="nl-NL" sz="2400" dirty="0" smtClean="0"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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4</a:t>
                      </a:r>
                      <a:r>
                        <a:rPr lang="nl-NL" altLang="nl-NL" sz="2400" dirty="0" smtClean="0"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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a.p.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" name="Text Box 38"/>
          <p:cNvSpPr txBox="1">
            <a:spLocks noChangeArrowheads="1"/>
          </p:cNvSpPr>
          <p:nvPr/>
        </p:nvSpPr>
        <p:spPr bwMode="auto">
          <a:xfrm>
            <a:off x="5006975" y="3849687"/>
            <a:ext cx="771525" cy="1200329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2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</a:t>
            </a:r>
            <a:endParaRPr lang="nl-NL" altLang="nl-NL" sz="2400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2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</a:t>
            </a:r>
            <a:endParaRPr lang="nl-NL" altLang="nl-NL" sz="2400" dirty="0"/>
          </a:p>
          <a:p>
            <a:pPr>
              <a:spcBef>
                <a:spcPct val="0"/>
              </a:spcBef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4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</a:t>
            </a:r>
            <a:endParaRPr lang="nl-NL" altLang="nl-NL" sz="2400" dirty="0"/>
          </a:p>
        </p:txBody>
      </p:sp>
      <p:sp>
        <p:nvSpPr>
          <p:cNvPr id="15" name="Text Box 38"/>
          <p:cNvSpPr txBox="1">
            <a:spLocks noChangeArrowheads="1"/>
          </p:cNvSpPr>
          <p:nvPr/>
        </p:nvSpPr>
        <p:spPr bwMode="auto">
          <a:xfrm>
            <a:off x="5778500" y="3849687"/>
            <a:ext cx="3349625" cy="1200329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6-krt</a:t>
            </a:r>
            <a:r>
              <a:rPr lang="nl-NL" altLang="nl-NL" sz="2400" dirty="0"/>
              <a:t>; </a:t>
            </a:r>
            <a:r>
              <a:rPr lang="nl-NL" altLang="nl-NL" sz="2400" dirty="0" smtClean="0"/>
              <a:t>6-10 </a:t>
            </a:r>
            <a:r>
              <a:rPr lang="nl-NL" altLang="nl-NL" sz="2400" dirty="0"/>
              <a:t>punten </a:t>
            </a:r>
            <a:r>
              <a:rPr lang="nl-NL" altLang="nl-NL" sz="2400" dirty="0" smtClean="0"/>
              <a:t>(8)</a:t>
            </a:r>
            <a:endParaRPr lang="nl-NL" altLang="nl-NL" sz="2400" b="1" baseline="30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/>
              <a:t>12-15 punten (</a:t>
            </a:r>
            <a:r>
              <a:rPr lang="nl-NL" altLang="nl-NL" sz="2400" dirty="0" smtClean="0"/>
              <a:t>14)</a:t>
            </a:r>
            <a:endParaRPr lang="nl-NL" altLang="nl-NL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samen 24-27 </a:t>
            </a:r>
            <a:r>
              <a:rPr lang="nl-NL" altLang="nl-NL" sz="2400" dirty="0"/>
              <a:t>punten</a:t>
            </a:r>
          </a:p>
        </p:txBody>
      </p:sp>
      <p:sp>
        <p:nvSpPr>
          <p:cNvPr id="16" name="Text Box 38"/>
          <p:cNvSpPr txBox="1">
            <a:spLocks noChangeArrowheads="1"/>
          </p:cNvSpPr>
          <p:nvPr/>
        </p:nvSpPr>
        <p:spPr bwMode="auto">
          <a:xfrm>
            <a:off x="1044575" y="5935122"/>
            <a:ext cx="2735337" cy="461665"/>
          </a:xfrm>
          <a:prstGeom prst="rect">
            <a:avLst/>
          </a:prstGeom>
          <a:solidFill>
            <a:srgbClr val="F2C48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oost </a:t>
            </a:r>
            <a:r>
              <a:rPr lang="nl-NL" altLang="nl-NL" sz="2400" dirty="0"/>
              <a:t>start </a:t>
            </a:r>
            <a:r>
              <a:rPr lang="nl-NL" altLang="nl-NL" sz="2400" dirty="0" smtClean="0"/>
              <a:t>met 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altLang="nl-NL" sz="2400" dirty="0" smtClean="0"/>
              <a:t>V</a:t>
            </a:r>
          </a:p>
        </p:txBody>
      </p:sp>
      <p:sp>
        <p:nvSpPr>
          <p:cNvPr id="20" name="Text Box 38"/>
          <p:cNvSpPr txBox="1">
            <a:spLocks noChangeArrowheads="1"/>
          </p:cNvSpPr>
          <p:nvPr/>
        </p:nvSpPr>
        <p:spPr bwMode="auto">
          <a:xfrm>
            <a:off x="5006975" y="5008554"/>
            <a:ext cx="4137025" cy="460375"/>
          </a:xfrm>
          <a:prstGeom prst="rect">
            <a:avLst/>
          </a:prstGeom>
          <a:solidFill>
            <a:srgbClr val="F2C48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manche</a:t>
            </a:r>
            <a:endParaRPr lang="nl-NL" altLang="nl-NL" sz="2400" dirty="0"/>
          </a:p>
        </p:txBody>
      </p:sp>
      <p:sp>
        <p:nvSpPr>
          <p:cNvPr id="17" name="Tekstvak 5"/>
          <p:cNvSpPr txBox="1">
            <a:spLocks noChangeArrowheads="1"/>
          </p:cNvSpPr>
          <p:nvPr/>
        </p:nvSpPr>
        <p:spPr bwMode="auto">
          <a:xfrm>
            <a:off x="684213" y="0"/>
            <a:ext cx="1295400" cy="841375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/>
              <a:t>spel </a:t>
            </a:r>
            <a:r>
              <a:rPr lang="nl-NL" altLang="nl-NL" sz="2400" dirty="0" smtClean="0"/>
              <a:t>8</a:t>
            </a:r>
            <a:endParaRPr lang="nl-NL" altLang="nl-NL" sz="2400" dirty="0"/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 smtClean="0"/>
              <a:t>W </a:t>
            </a:r>
            <a:r>
              <a:rPr lang="nl-NL" altLang="nl-NL" sz="2400" dirty="0"/>
              <a:t>/ -</a:t>
            </a: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0" y="765175"/>
            <a:ext cx="684213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VmB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extra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nl-NL" altLang="nl-NL" sz="1000" b="1" dirty="0"/>
              <a:t>module </a:t>
            </a:r>
            <a:r>
              <a:rPr lang="nl-NL" altLang="nl-NL" sz="1000" b="1" dirty="0" smtClean="0"/>
              <a:t>32</a:t>
            </a:r>
            <a:endParaRPr lang="nl-NL" altLang="nl-NL" sz="1000" b="1" dirty="0"/>
          </a:p>
        </p:txBody>
      </p:sp>
    </p:spTree>
    <p:extLst>
      <p:ext uri="{BB962C8B-B14F-4D97-AF65-F5344CB8AC3E}">
        <p14:creationId xmlns:p14="http://schemas.microsoft.com/office/powerpoint/2010/main" val="2834521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Box 38"/>
          <p:cNvSpPr txBox="1">
            <a:spLocks noChangeArrowheads="1"/>
          </p:cNvSpPr>
          <p:nvPr/>
        </p:nvSpPr>
        <p:spPr bwMode="auto">
          <a:xfrm>
            <a:off x="7056438" y="1725613"/>
            <a:ext cx="434975" cy="83026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b="1" dirty="0">
                <a:sym typeface="Symbol" panose="05050102010706020507" pitchFamily="18" charset="2"/>
              </a:rPr>
              <a:t>_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4</a:t>
            </a:r>
            <a:endParaRPr lang="nl-NL" altLang="nl-NL" sz="2400" dirty="0">
              <a:sym typeface="Symbol" panose="05050102010706020507" pitchFamily="18" charset="2"/>
            </a:endParaRPr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3203575" y="2466975"/>
            <a:ext cx="93662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W     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Z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555279" y="398463"/>
            <a:ext cx="2088159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H V B 7 5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B 8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8 6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A H 10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5" name="Text Box 3"/>
          <p:cNvSpPr txBox="1">
            <a:spLocks noChangeArrowheads="1"/>
          </p:cNvSpPr>
          <p:nvPr/>
        </p:nvSpPr>
        <p:spPr bwMode="auto">
          <a:xfrm>
            <a:off x="4356100" y="2124075"/>
            <a:ext cx="2088108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9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V 10 9 5 2 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u="sng" dirty="0" smtClean="0">
                <a:cs typeface="Arial" panose="020B0604020202020204" pitchFamily="34" charset="0"/>
              </a:rPr>
              <a:t>V</a:t>
            </a:r>
            <a:r>
              <a:rPr lang="nl-NL" altLang="nl-NL" sz="2400" dirty="0" smtClean="0">
                <a:cs typeface="Arial" panose="020B0604020202020204" pitchFamily="34" charset="0"/>
              </a:rPr>
              <a:t>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V 8 7 3 2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6" name="Text Box 2"/>
          <p:cNvSpPr txBox="1">
            <a:spLocks noChangeArrowheads="1"/>
          </p:cNvSpPr>
          <p:nvPr/>
        </p:nvSpPr>
        <p:spPr bwMode="auto">
          <a:xfrm>
            <a:off x="899592" y="2124075"/>
            <a:ext cx="2088083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10 6 4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6 4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A H B 9 7 4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9 4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555279" y="3851275"/>
            <a:ext cx="2088159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A 8 3 2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A H 7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10 5 2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B 6 5</a:t>
            </a:r>
          </a:p>
        </p:txBody>
      </p:sp>
      <p:sp>
        <p:nvSpPr>
          <p:cNvPr id="17" name="Tekstvak 5"/>
          <p:cNvSpPr txBox="1">
            <a:spLocks noChangeArrowheads="1"/>
          </p:cNvSpPr>
          <p:nvPr/>
        </p:nvSpPr>
        <p:spPr bwMode="auto">
          <a:xfrm>
            <a:off x="684213" y="0"/>
            <a:ext cx="1295400" cy="461665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/>
              <a:t>spel </a:t>
            </a:r>
            <a:r>
              <a:rPr lang="nl-NL" altLang="nl-NL" sz="2400" dirty="0" smtClean="0"/>
              <a:t>8</a:t>
            </a:r>
            <a:endParaRPr lang="nl-NL" altLang="nl-NL" sz="2400" dirty="0"/>
          </a:p>
        </p:txBody>
      </p:sp>
      <p:sp>
        <p:nvSpPr>
          <p:cNvPr id="21" name="Tekstvak 5"/>
          <p:cNvSpPr txBox="1">
            <a:spLocks noChangeArrowheads="1"/>
          </p:cNvSpPr>
          <p:nvPr/>
        </p:nvSpPr>
        <p:spPr bwMode="auto">
          <a:xfrm>
            <a:off x="899592" y="1168477"/>
            <a:ext cx="1079500" cy="849313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 smtClean="0"/>
              <a:t>Noord</a:t>
            </a:r>
            <a:endParaRPr lang="nl-NL" altLang="nl-NL" sz="2400" dirty="0"/>
          </a:p>
          <a:p>
            <a:pPr algn="ctr"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4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</a:t>
            </a:r>
            <a:endParaRPr lang="nl-NL" altLang="nl-NL" sz="2400" dirty="0"/>
          </a:p>
        </p:txBody>
      </p:sp>
      <p:sp>
        <p:nvSpPr>
          <p:cNvPr id="22" name="Text Box 38"/>
          <p:cNvSpPr txBox="1">
            <a:spLocks noChangeArrowheads="1"/>
          </p:cNvSpPr>
          <p:nvPr/>
        </p:nvSpPr>
        <p:spPr bwMode="auto">
          <a:xfrm>
            <a:off x="6515100" y="115888"/>
            <a:ext cx="1871663" cy="19383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sym typeface="Symbol" panose="05050102010706020507" pitchFamily="18" charset="2"/>
              </a:rPr>
              <a:t>verliezers </a:t>
            </a:r>
            <a:r>
              <a:rPr lang="nl-NL" altLang="nl-NL" sz="2400" dirty="0" smtClean="0">
                <a:sym typeface="Symbol" panose="05050102010706020507" pitchFamily="18" charset="2"/>
              </a:rPr>
              <a:t>N</a:t>
            </a:r>
            <a:endParaRPr lang="nl-NL" altLang="nl-NL" sz="20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endParaRPr lang="nl-NL" altLang="nl-NL" sz="2400" dirty="0">
              <a:sym typeface="Symbol" panose="05050102010706020507" pitchFamily="18" charset="2"/>
            </a:endParaRPr>
          </a:p>
        </p:txBody>
      </p:sp>
      <p:sp>
        <p:nvSpPr>
          <p:cNvPr id="23" name="Text Box 38"/>
          <p:cNvSpPr txBox="1">
            <a:spLocks noChangeArrowheads="1"/>
          </p:cNvSpPr>
          <p:nvPr/>
        </p:nvSpPr>
        <p:spPr bwMode="auto">
          <a:xfrm>
            <a:off x="7056438" y="485775"/>
            <a:ext cx="398462" cy="15684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0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1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2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1</a:t>
            </a:r>
            <a:endParaRPr lang="nl-NL" altLang="nl-NL" sz="2400" dirty="0">
              <a:sym typeface="Symbol" panose="05050102010706020507" pitchFamily="18" charset="2"/>
            </a:endParaRP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4852111" y="3812776"/>
            <a:ext cx="4284662" cy="3046988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u="sng" dirty="0"/>
              <a:t>speelplan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west maakt 2 </a:t>
            </a:r>
            <a:r>
              <a:rPr lang="nl-NL" sz="2400" dirty="0" smtClean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altLang="nl-NL" sz="2400" dirty="0" smtClean="0"/>
              <a:t>-slagen en speelt </a:t>
            </a:r>
            <a:r>
              <a:rPr lang="nl-NL" sz="2400" dirty="0" smtClean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altLang="nl-NL" sz="2400" dirty="0" smtClean="0"/>
              <a:t>B na </a:t>
            </a:r>
            <a:r>
              <a:rPr lang="nl-NL" altLang="nl-NL" sz="2400" dirty="0" smtClean="0">
                <a:sym typeface="Wingdings" panose="05000000000000000000" pitchFamily="2" charset="2"/>
              </a:rPr>
              <a:t></a:t>
            </a:r>
            <a:r>
              <a:rPr lang="nl-NL" altLang="nl-NL" sz="2400" dirty="0" smtClean="0"/>
              <a:t> troef hoog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de 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nl-NL" altLang="nl-NL" sz="2400" dirty="0" smtClean="0"/>
              <a:t>-snit uitstellen!!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speel </a:t>
            </a:r>
            <a:r>
              <a:rPr lang="nl-NL" sz="2400" dirty="0" smtClean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sz="2400" dirty="0" smtClean="0">
                <a:sym typeface="Symbol" panose="05050102010706020507" pitchFamily="18" charset="2"/>
              </a:rPr>
              <a:t>AH7 </a:t>
            </a:r>
            <a:r>
              <a:rPr lang="nl-NL" sz="2400" dirty="0" smtClean="0">
                <a:sym typeface="Wingdings" panose="05000000000000000000" pitchFamily="2" charset="2"/>
              </a:rPr>
              <a:t> oost aan slag</a:t>
            </a:r>
            <a:endParaRPr lang="nl-NL" altLang="nl-NL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Wingdings" panose="05000000000000000000" pitchFamily="2" charset="2"/>
              </a:rPr>
              <a:t>oost moet nu in </a:t>
            </a:r>
            <a:r>
              <a:rPr lang="nl-NL" sz="2400" dirty="0" smtClean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nl-NL" altLang="nl-NL" sz="2400" dirty="0" smtClean="0">
                <a:sym typeface="Wingdings" panose="05000000000000000000" pitchFamily="2" charset="2"/>
              </a:rPr>
              <a:t>-vork spelen </a:t>
            </a:r>
            <a:r>
              <a:rPr lang="nl-NL" altLang="nl-NL" sz="2400" u="sng" dirty="0" smtClean="0">
                <a:sym typeface="Wingdings" panose="05000000000000000000" pitchFamily="2" charset="2"/>
              </a:rPr>
              <a:t>of</a:t>
            </a:r>
            <a:r>
              <a:rPr lang="nl-NL" altLang="nl-NL" sz="2400" dirty="0" smtClean="0">
                <a:sym typeface="Wingdings" panose="05000000000000000000" pitchFamily="2" charset="2"/>
              </a:rPr>
              <a:t> </a:t>
            </a: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sym typeface="Wingdings" panose="05000000000000000000" pitchFamily="2" charset="2"/>
              </a:rPr>
              <a:t>in de dubbel renonce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Wingdings" panose="05000000000000000000" pitchFamily="2" charset="2"/>
              </a:rPr>
              <a:t> </a:t>
            </a:r>
            <a:r>
              <a:rPr lang="nl-NL" altLang="nl-NL" sz="2400" dirty="0" smtClean="0"/>
              <a:t>10 </a:t>
            </a:r>
            <a:r>
              <a:rPr lang="nl-NL" altLang="nl-NL" sz="2400" dirty="0"/>
              <a:t>slagen </a:t>
            </a: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0" y="765175"/>
            <a:ext cx="684213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VmB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extra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nl-NL" altLang="nl-NL" sz="1000" b="1" dirty="0"/>
              <a:t>module </a:t>
            </a:r>
            <a:r>
              <a:rPr lang="nl-NL" altLang="nl-NL" sz="1000" b="1" dirty="0" smtClean="0"/>
              <a:t>32</a:t>
            </a:r>
            <a:endParaRPr lang="nl-NL" altLang="nl-NL" sz="1000" b="1" dirty="0"/>
          </a:p>
        </p:txBody>
      </p:sp>
    </p:spTree>
    <p:extLst>
      <p:ext uri="{BB962C8B-B14F-4D97-AF65-F5344CB8AC3E}">
        <p14:creationId xmlns:p14="http://schemas.microsoft.com/office/powerpoint/2010/main" val="3143857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kstvak 5"/>
          <p:cNvSpPr txBox="1">
            <a:spLocks noChangeArrowheads="1"/>
          </p:cNvSpPr>
          <p:nvPr/>
        </p:nvSpPr>
        <p:spPr bwMode="auto">
          <a:xfrm>
            <a:off x="684213" y="0"/>
            <a:ext cx="1295400" cy="841375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/>
              <a:t>spel </a:t>
            </a:r>
            <a:r>
              <a:rPr lang="nl-NL" altLang="nl-NL" sz="2400" dirty="0" smtClean="0"/>
              <a:t>1</a:t>
            </a:r>
            <a:endParaRPr lang="nl-NL" altLang="nl-NL" sz="2400" dirty="0"/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/>
              <a:t>N / -</a:t>
            </a:r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3203575" y="2466975"/>
            <a:ext cx="93662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W     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Z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555279" y="398463"/>
            <a:ext cx="2088159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H 10 7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H B 7 5 4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5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6 4 2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5" name="Text Box 3"/>
          <p:cNvSpPr txBox="1">
            <a:spLocks noChangeArrowheads="1"/>
          </p:cNvSpPr>
          <p:nvPr/>
        </p:nvSpPr>
        <p:spPr bwMode="auto">
          <a:xfrm>
            <a:off x="4356100" y="2124075"/>
            <a:ext cx="1944092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9 8 2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A V 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A H V B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9 8 7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6" name="Text Box 2"/>
          <p:cNvSpPr txBox="1">
            <a:spLocks noChangeArrowheads="1"/>
          </p:cNvSpPr>
          <p:nvPr/>
        </p:nvSpPr>
        <p:spPr bwMode="auto">
          <a:xfrm>
            <a:off x="1044575" y="2124075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A V 5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9 6 3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9 7 6 3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A 10 3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555279" y="3851275"/>
            <a:ext cx="2088159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B 6 4 3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u="sng" dirty="0" smtClean="0">
                <a:cs typeface="Arial" panose="020B0604020202020204" pitchFamily="34" charset="0"/>
              </a:rPr>
              <a:t>10</a:t>
            </a:r>
            <a:r>
              <a:rPr lang="nl-NL" altLang="nl-NL" sz="2400" dirty="0" smtClean="0">
                <a:cs typeface="Arial" panose="020B0604020202020204" pitchFamily="34" charset="0"/>
              </a:rPr>
              <a:t> 8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10 8 4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H V B 5</a:t>
            </a:r>
          </a:p>
        </p:txBody>
      </p:sp>
      <p:graphicFrame>
        <p:nvGraphicFramePr>
          <p:cNvPr id="19" name="Group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1045722"/>
              </p:ext>
            </p:extLst>
          </p:nvPr>
        </p:nvGraphicFramePr>
        <p:xfrm>
          <a:off x="5219104" y="398463"/>
          <a:ext cx="3744913" cy="1441449"/>
        </p:xfrm>
        <a:graphic>
          <a:graphicData uri="http://schemas.openxmlformats.org/drawingml/2006/table">
            <a:tbl>
              <a:tblPr/>
              <a:tblGrid>
                <a:gridCol w="936625"/>
                <a:gridCol w="936625"/>
                <a:gridCol w="935038"/>
                <a:gridCol w="936625"/>
              </a:tblGrid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algn="ctr"/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-</a:t>
                      </a:r>
                      <a:endParaRPr kumimoji="0" lang="nl-NL" sz="2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lang="nl-NL" alt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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nl-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lang="nl-NL" altLang="nl-NL" sz="2000" dirty="0" smtClean="0"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</a:t>
                      </a:r>
                      <a:endParaRPr kumimoji="0" lang="nl-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endParaRPr kumimoji="0" lang="nl-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nl-NL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a.p.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" name="Text Box 38"/>
          <p:cNvSpPr txBox="1">
            <a:spLocks noChangeArrowheads="1"/>
          </p:cNvSpPr>
          <p:nvPr/>
        </p:nvSpPr>
        <p:spPr bwMode="auto">
          <a:xfrm>
            <a:off x="5006975" y="3849687"/>
            <a:ext cx="771525" cy="156966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2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2</a:t>
            </a:r>
            <a:r>
              <a:rPr lang="nl-NL" altLang="nl-NL" sz="2000" dirty="0" smtClean="0">
                <a:sym typeface="Symbol" panose="05050102010706020507" pitchFamily="18" charset="2"/>
              </a:rPr>
              <a:t>SA</a:t>
            </a:r>
            <a:endParaRPr lang="nl-NL" altLang="nl-NL" sz="2000" dirty="0">
              <a:sym typeface="Symbol" panose="05050102010706020507" pitchFamily="18" charset="2"/>
            </a:endParaRPr>
          </a:p>
          <a:p>
            <a:pPr>
              <a:spcBef>
                <a:spcPct val="0"/>
              </a:spcBef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3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endParaRPr lang="nl-NL" altLang="nl-NL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3</a:t>
            </a:r>
            <a:r>
              <a:rPr lang="nl-NL" altLang="nl-NL" sz="2000" dirty="0" smtClean="0">
                <a:sym typeface="Symbol" panose="05050102010706020507" pitchFamily="18" charset="2"/>
              </a:rPr>
              <a:t>SA</a:t>
            </a:r>
            <a:endParaRPr lang="nl-NL" altLang="nl-NL" sz="2000" dirty="0"/>
          </a:p>
        </p:txBody>
      </p:sp>
      <p:sp>
        <p:nvSpPr>
          <p:cNvPr id="15" name="Text Box 38"/>
          <p:cNvSpPr txBox="1">
            <a:spLocks noChangeArrowheads="1"/>
          </p:cNvSpPr>
          <p:nvPr/>
        </p:nvSpPr>
        <p:spPr bwMode="auto">
          <a:xfrm>
            <a:off x="5778500" y="3849687"/>
            <a:ext cx="3349625" cy="156966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6-krt</a:t>
            </a:r>
            <a:r>
              <a:rPr lang="nl-NL" altLang="nl-NL" sz="2400" dirty="0"/>
              <a:t>; </a:t>
            </a:r>
            <a:r>
              <a:rPr lang="nl-NL" altLang="nl-NL" sz="2400" dirty="0" smtClean="0"/>
              <a:t>6-10 </a:t>
            </a:r>
            <a:r>
              <a:rPr lang="nl-NL" altLang="nl-NL" sz="2400" dirty="0"/>
              <a:t>punten </a:t>
            </a:r>
            <a:r>
              <a:rPr lang="nl-NL" altLang="nl-NL" sz="2400" dirty="0" smtClean="0"/>
              <a:t>(7)</a:t>
            </a:r>
            <a:endParaRPr lang="nl-NL" altLang="nl-NL" sz="2400" b="1" baseline="30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16-18 punten </a:t>
            </a:r>
            <a:r>
              <a:rPr lang="nl-NL" altLang="nl-NL" sz="2400" dirty="0"/>
              <a:t>(</a:t>
            </a:r>
            <a:r>
              <a:rPr lang="nl-NL" altLang="nl-NL" sz="2400" dirty="0" smtClean="0"/>
              <a:t>16)</a:t>
            </a:r>
            <a:endParaRPr lang="nl-NL" altLang="nl-NL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Niemeijer</a:t>
            </a:r>
            <a:endParaRPr lang="nl-NL" altLang="nl-NL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geen 4/5 kaart hoog</a:t>
            </a:r>
            <a:endParaRPr lang="nl-NL" altLang="nl-NL" sz="2400" dirty="0"/>
          </a:p>
        </p:txBody>
      </p:sp>
      <p:sp>
        <p:nvSpPr>
          <p:cNvPr id="16" name="Text Box 38"/>
          <p:cNvSpPr txBox="1">
            <a:spLocks noChangeArrowheads="1"/>
          </p:cNvSpPr>
          <p:nvPr/>
        </p:nvSpPr>
        <p:spPr bwMode="auto">
          <a:xfrm>
            <a:off x="1044575" y="5805264"/>
            <a:ext cx="2879923" cy="830997"/>
          </a:xfrm>
          <a:prstGeom prst="rect">
            <a:avLst/>
          </a:prstGeom>
          <a:solidFill>
            <a:srgbClr val="F2C48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/>
              <a:t>zuid start </a:t>
            </a:r>
            <a:r>
              <a:rPr lang="nl-NL" altLang="nl-NL" sz="2400" dirty="0" smtClean="0"/>
              <a:t>met </a:t>
            </a:r>
            <a:r>
              <a:rPr lang="nl-NL" sz="2400" dirty="0" smtClean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altLang="nl-NL" sz="2400" dirty="0" smtClean="0"/>
              <a:t>10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(eventueel met 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nl-NL" altLang="nl-NL" sz="2400" dirty="0" smtClean="0">
                <a:cs typeface="Arial" panose="020B0604020202020204" pitchFamily="34" charset="0"/>
                <a:sym typeface="Symbol" panose="05050102010706020507" pitchFamily="18" charset="2"/>
              </a:rPr>
              <a:t>H)</a:t>
            </a:r>
            <a:endParaRPr lang="nl-NL" altLang="nl-NL" sz="2400" dirty="0"/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0" y="765175"/>
            <a:ext cx="684213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VmB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extra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nl-NL" altLang="nl-NL" sz="1000" b="1" dirty="0"/>
              <a:t>module </a:t>
            </a:r>
            <a:r>
              <a:rPr lang="nl-NL" altLang="nl-NL" sz="1000" b="1" dirty="0" smtClean="0"/>
              <a:t>32</a:t>
            </a:r>
            <a:endParaRPr lang="nl-NL" altLang="nl-NL" sz="1000" b="1" dirty="0"/>
          </a:p>
        </p:txBody>
      </p:sp>
    </p:spTree>
    <p:extLst>
      <p:ext uri="{BB962C8B-B14F-4D97-AF65-F5344CB8AC3E}">
        <p14:creationId xmlns:p14="http://schemas.microsoft.com/office/powerpoint/2010/main" val="17403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38"/>
          <p:cNvSpPr txBox="1">
            <a:spLocks noChangeArrowheads="1"/>
          </p:cNvSpPr>
          <p:nvPr/>
        </p:nvSpPr>
        <p:spPr bwMode="auto">
          <a:xfrm>
            <a:off x="7125691" y="2403221"/>
            <a:ext cx="434975" cy="8302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b="1">
                <a:sym typeface="Symbol" panose="05050102010706020507" pitchFamily="18" charset="2"/>
              </a:rPr>
              <a:t>_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>
                <a:sym typeface="Symbol" panose="05050102010706020507" pitchFamily="18" charset="2"/>
              </a:rPr>
              <a:t>5</a:t>
            </a:r>
          </a:p>
        </p:txBody>
      </p:sp>
      <p:sp>
        <p:nvSpPr>
          <p:cNvPr id="7170" name="Tekstvak 5"/>
          <p:cNvSpPr txBox="1">
            <a:spLocks noChangeArrowheads="1"/>
          </p:cNvSpPr>
          <p:nvPr/>
        </p:nvSpPr>
        <p:spPr bwMode="auto">
          <a:xfrm>
            <a:off x="684213" y="0"/>
            <a:ext cx="1295400" cy="461665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/>
              <a:t>spel </a:t>
            </a:r>
            <a:r>
              <a:rPr lang="nl-NL" altLang="nl-NL" sz="2400" dirty="0" smtClean="0"/>
              <a:t>1</a:t>
            </a:r>
            <a:endParaRPr lang="nl-NL" altLang="nl-NL" sz="2400" dirty="0"/>
          </a:p>
        </p:txBody>
      </p:sp>
      <p:sp>
        <p:nvSpPr>
          <p:cNvPr id="7171" name="Text Box 7"/>
          <p:cNvSpPr txBox="1">
            <a:spLocks noChangeArrowheads="1"/>
          </p:cNvSpPr>
          <p:nvPr/>
        </p:nvSpPr>
        <p:spPr bwMode="auto">
          <a:xfrm>
            <a:off x="4859338" y="3860800"/>
            <a:ext cx="4284662" cy="2677656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u="sng" dirty="0"/>
              <a:t>speelplan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er zijn gemakkelijk 9 slagen onderweg ‘gratis’ de 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</a:t>
            </a:r>
            <a:r>
              <a:rPr lang="nl-NL" altLang="nl-NL" sz="2400" dirty="0">
                <a:sym typeface="Symbol" panose="05050102010706020507" pitchFamily="18" charset="2"/>
              </a:rPr>
              <a:t>-</a:t>
            </a:r>
            <a:r>
              <a:rPr lang="nl-NL" altLang="nl-NL" sz="2400" dirty="0" smtClean="0"/>
              <a:t>snit proberen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(na een 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nl-NL" altLang="nl-NL" sz="2400" dirty="0" smtClean="0">
                <a:sym typeface="Symbol" panose="05050102010706020507" pitchFamily="18" charset="2"/>
              </a:rPr>
              <a:t>-start</a:t>
            </a:r>
            <a:r>
              <a:rPr lang="nl-NL" altLang="nl-NL" sz="2400" dirty="0" smtClean="0"/>
              <a:t> moet je zelf de 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altLang="nl-NL" sz="2400" dirty="0" smtClean="0"/>
              <a:t>-snit nemen)</a:t>
            </a:r>
            <a:endParaRPr lang="nl-NL" altLang="nl-NL" sz="2400" dirty="0"/>
          </a:p>
          <a:p>
            <a:pPr algn="r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Wingdings" panose="05000000000000000000" pitchFamily="2" charset="2"/>
              </a:rPr>
              <a:t> </a:t>
            </a:r>
            <a:r>
              <a:rPr lang="nl-NL" altLang="nl-NL" sz="2400" dirty="0" smtClean="0"/>
              <a:t>9 </a:t>
            </a:r>
            <a:r>
              <a:rPr lang="nl-NL" altLang="nl-NL" sz="2400" dirty="0"/>
              <a:t>slagen </a:t>
            </a:r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3203575" y="2466975"/>
            <a:ext cx="93662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W     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Z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555279" y="398463"/>
            <a:ext cx="2088159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H 10 7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H B 7 5 4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5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6 4 2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5" name="Text Box 3"/>
          <p:cNvSpPr txBox="1">
            <a:spLocks noChangeArrowheads="1"/>
          </p:cNvSpPr>
          <p:nvPr/>
        </p:nvSpPr>
        <p:spPr bwMode="auto">
          <a:xfrm>
            <a:off x="4356100" y="2124075"/>
            <a:ext cx="1944092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9 8 2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A V 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A H V B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9 8 7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6" name="Text Box 2"/>
          <p:cNvSpPr txBox="1">
            <a:spLocks noChangeArrowheads="1"/>
          </p:cNvSpPr>
          <p:nvPr/>
        </p:nvSpPr>
        <p:spPr bwMode="auto">
          <a:xfrm>
            <a:off x="1044575" y="2124075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A V 5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9 6 3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9 7 6 3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A 10 3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555279" y="3851275"/>
            <a:ext cx="2088159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B 6 4 3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u="sng" dirty="0" smtClean="0">
                <a:cs typeface="Arial" panose="020B0604020202020204" pitchFamily="34" charset="0"/>
              </a:rPr>
              <a:t>10</a:t>
            </a:r>
            <a:r>
              <a:rPr lang="nl-NL" altLang="nl-NL" sz="2400" dirty="0" smtClean="0">
                <a:cs typeface="Arial" panose="020B0604020202020204" pitchFamily="34" charset="0"/>
              </a:rPr>
              <a:t> 8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10 8 4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H V B 5</a:t>
            </a:r>
          </a:p>
        </p:txBody>
      </p:sp>
      <p:sp>
        <p:nvSpPr>
          <p:cNvPr id="14" name="Text Box 38"/>
          <p:cNvSpPr txBox="1">
            <a:spLocks noChangeArrowheads="1"/>
          </p:cNvSpPr>
          <p:nvPr/>
        </p:nvSpPr>
        <p:spPr bwMode="auto">
          <a:xfrm>
            <a:off x="6514504" y="398463"/>
            <a:ext cx="1222375" cy="23082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>
                <a:sym typeface="Symbol" panose="05050102010706020507" pitchFamily="18" charset="2"/>
              </a:rPr>
              <a:t>vaste slagen</a:t>
            </a:r>
            <a:endParaRPr lang="nl-NL" altLang="nl-NL" sz="200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</a:t>
            </a:r>
            <a:endParaRPr lang="nl-NL" altLang="nl-NL" sz="240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endParaRPr lang="nl-NL" altLang="nl-NL" sz="240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</a:t>
            </a:r>
            <a:endParaRPr lang="nl-NL" altLang="nl-NL" sz="240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endParaRPr lang="nl-NL" altLang="nl-NL" sz="2400">
              <a:sym typeface="Symbol" panose="05050102010706020507" pitchFamily="18" charset="2"/>
            </a:endParaRPr>
          </a:p>
        </p:txBody>
      </p:sp>
      <p:sp>
        <p:nvSpPr>
          <p:cNvPr id="15" name="Text Box 38"/>
          <p:cNvSpPr txBox="1">
            <a:spLocks noChangeArrowheads="1"/>
          </p:cNvSpPr>
          <p:nvPr/>
        </p:nvSpPr>
        <p:spPr bwMode="auto">
          <a:xfrm>
            <a:off x="7125691" y="1138238"/>
            <a:ext cx="398463" cy="15684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>
                <a:sym typeface="Symbol" panose="05050102010706020507" pitchFamily="18" charset="2"/>
              </a:rPr>
              <a:t>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>
                <a:sym typeface="Symbol" panose="05050102010706020507" pitchFamily="18" charset="2"/>
              </a:rPr>
              <a:t>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>
                <a:sym typeface="Symbol" panose="05050102010706020507" pitchFamily="18" charset="2"/>
              </a:rPr>
              <a:t>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>
                <a:sym typeface="Symbol" panose="05050102010706020507" pitchFamily="18" charset="2"/>
              </a:rPr>
              <a:t>0</a:t>
            </a:r>
          </a:p>
        </p:txBody>
      </p:sp>
      <p:sp>
        <p:nvSpPr>
          <p:cNvPr id="17" name="Tekstvak 5"/>
          <p:cNvSpPr txBox="1">
            <a:spLocks noChangeArrowheads="1"/>
          </p:cNvSpPr>
          <p:nvPr/>
        </p:nvSpPr>
        <p:spPr bwMode="auto">
          <a:xfrm>
            <a:off x="1079698" y="1157287"/>
            <a:ext cx="1079500" cy="849463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 smtClean="0"/>
              <a:t>Oost</a:t>
            </a:r>
            <a:endParaRPr lang="nl-NL" altLang="nl-NL" sz="2400" dirty="0"/>
          </a:p>
          <a:p>
            <a:pPr algn="ctr"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3</a:t>
            </a:r>
            <a:r>
              <a:rPr lang="nl-NL" altLang="nl-NL" sz="2000" dirty="0" smtClean="0">
                <a:sym typeface="Symbol" panose="05050102010706020507" pitchFamily="18" charset="2"/>
              </a:rPr>
              <a:t>SA</a:t>
            </a:r>
            <a:endParaRPr lang="nl-NL" altLang="nl-NL" sz="2000" dirty="0"/>
          </a:p>
        </p:txBody>
      </p:sp>
      <p:sp>
        <p:nvSpPr>
          <p:cNvPr id="19" name="Text Box 38"/>
          <p:cNvSpPr txBox="1">
            <a:spLocks noChangeArrowheads="1"/>
          </p:cNvSpPr>
          <p:nvPr/>
        </p:nvSpPr>
        <p:spPr bwMode="auto">
          <a:xfrm>
            <a:off x="5724128" y="398463"/>
            <a:ext cx="790376" cy="46166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OW</a:t>
            </a:r>
            <a:endParaRPr lang="nl-NL" altLang="nl-NL" sz="2400" dirty="0">
              <a:sym typeface="Symbol" panose="05050102010706020507" pitchFamily="18" charset="2"/>
            </a:endParaRP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0" y="765175"/>
            <a:ext cx="684213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VmB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extra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nl-NL" altLang="nl-NL" sz="1000" b="1" dirty="0"/>
              <a:t>module </a:t>
            </a:r>
            <a:r>
              <a:rPr lang="nl-NL" altLang="nl-NL" sz="1000" b="1" dirty="0" smtClean="0"/>
              <a:t>32</a:t>
            </a:r>
            <a:endParaRPr lang="nl-NL" altLang="nl-NL" sz="1000" b="1" dirty="0"/>
          </a:p>
        </p:txBody>
      </p:sp>
    </p:spTree>
    <p:extLst>
      <p:ext uri="{BB962C8B-B14F-4D97-AF65-F5344CB8AC3E}">
        <p14:creationId xmlns:p14="http://schemas.microsoft.com/office/powerpoint/2010/main" val="3306491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3203575" y="2466975"/>
            <a:ext cx="93662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W     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Z</a:t>
            </a:r>
          </a:p>
        </p:txBody>
      </p:sp>
      <p:graphicFrame>
        <p:nvGraphicFramePr>
          <p:cNvPr id="19" name="Group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1242926"/>
              </p:ext>
            </p:extLst>
          </p:nvPr>
        </p:nvGraphicFramePr>
        <p:xfrm>
          <a:off x="5219104" y="398463"/>
          <a:ext cx="3744913" cy="1441449"/>
        </p:xfrm>
        <a:graphic>
          <a:graphicData uri="http://schemas.openxmlformats.org/drawingml/2006/table">
            <a:tbl>
              <a:tblPr/>
              <a:tblGrid>
                <a:gridCol w="936625"/>
                <a:gridCol w="936625"/>
                <a:gridCol w="935038"/>
                <a:gridCol w="936625"/>
              </a:tblGrid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algn="ctr"/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-</a:t>
                      </a:r>
                      <a:endParaRPr kumimoji="0" lang="nl-NL" sz="2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lang="nl-NL" altLang="nl-NL" sz="20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</a:t>
                      </a:r>
                      <a:endParaRPr kumimoji="0" lang="nl-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lang="nl-NL" alt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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endParaRPr kumimoji="0" lang="nl-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lang="nl-NL" altLang="nl-NL" sz="20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</a:t>
                      </a:r>
                      <a:endParaRPr kumimoji="0" lang="nl-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a.p.</a:t>
                      </a:r>
                      <a:endParaRPr kumimoji="0" lang="nl-NL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" name="Text Box 38"/>
          <p:cNvSpPr txBox="1">
            <a:spLocks noChangeArrowheads="1"/>
          </p:cNvSpPr>
          <p:nvPr/>
        </p:nvSpPr>
        <p:spPr bwMode="auto">
          <a:xfrm>
            <a:off x="5006975" y="3849687"/>
            <a:ext cx="771525" cy="1200329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2</a:t>
            </a:r>
            <a:r>
              <a:rPr lang="nl-NL" sz="2400" dirty="0" smtClean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</a:t>
            </a:r>
            <a:endParaRPr lang="nl-NL" altLang="nl-NL" sz="2400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3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>
              <a:spcBef>
                <a:spcPct val="0"/>
              </a:spcBef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4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endParaRPr lang="nl-NL" altLang="nl-NL" sz="2400" dirty="0"/>
          </a:p>
        </p:txBody>
      </p:sp>
      <p:sp>
        <p:nvSpPr>
          <p:cNvPr id="15" name="Text Box 38"/>
          <p:cNvSpPr txBox="1">
            <a:spLocks noChangeArrowheads="1"/>
          </p:cNvSpPr>
          <p:nvPr/>
        </p:nvSpPr>
        <p:spPr bwMode="auto">
          <a:xfrm>
            <a:off x="5778500" y="3849687"/>
            <a:ext cx="3349625" cy="1200329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6-krt</a:t>
            </a:r>
            <a:r>
              <a:rPr lang="nl-NL" altLang="nl-NL" sz="2400" dirty="0"/>
              <a:t>; </a:t>
            </a:r>
            <a:r>
              <a:rPr lang="nl-NL" altLang="nl-NL" sz="2400" dirty="0" smtClean="0"/>
              <a:t>6-10 </a:t>
            </a:r>
            <a:r>
              <a:rPr lang="nl-NL" altLang="nl-NL" sz="2400" dirty="0"/>
              <a:t>punten </a:t>
            </a:r>
            <a:r>
              <a:rPr lang="nl-NL" altLang="nl-NL" sz="2400" dirty="0" smtClean="0"/>
              <a:t>(8)</a:t>
            </a:r>
            <a:endParaRPr lang="nl-NL" altLang="nl-NL" sz="2400" b="1" baseline="30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12-15 punten </a:t>
            </a:r>
            <a:r>
              <a:rPr lang="nl-NL" altLang="nl-NL" sz="2400" dirty="0"/>
              <a:t>(</a:t>
            </a:r>
            <a:r>
              <a:rPr lang="nl-NL" altLang="nl-NL" sz="2400" dirty="0" smtClean="0"/>
              <a:t>13)</a:t>
            </a:r>
            <a:endParaRPr lang="nl-NL" altLang="nl-NL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/>
              <a:t>samen </a:t>
            </a:r>
            <a:r>
              <a:rPr lang="nl-NL" altLang="nl-NL" sz="2400" dirty="0" smtClean="0"/>
              <a:t>24-27 </a:t>
            </a:r>
            <a:r>
              <a:rPr lang="nl-NL" altLang="nl-NL" sz="2400" dirty="0"/>
              <a:t>punten</a:t>
            </a:r>
          </a:p>
        </p:txBody>
      </p:sp>
      <p:sp>
        <p:nvSpPr>
          <p:cNvPr id="16" name="Text Box 38"/>
          <p:cNvSpPr txBox="1">
            <a:spLocks noChangeArrowheads="1"/>
          </p:cNvSpPr>
          <p:nvPr/>
        </p:nvSpPr>
        <p:spPr bwMode="auto">
          <a:xfrm>
            <a:off x="1044575" y="5935122"/>
            <a:ext cx="2735337" cy="461665"/>
          </a:xfrm>
          <a:prstGeom prst="rect">
            <a:avLst/>
          </a:prstGeom>
          <a:solidFill>
            <a:srgbClr val="F2C48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west </a:t>
            </a:r>
            <a:r>
              <a:rPr lang="nl-NL" altLang="nl-NL" sz="2400" dirty="0"/>
              <a:t>start </a:t>
            </a:r>
            <a:r>
              <a:rPr lang="nl-NL" altLang="nl-NL" sz="2400" dirty="0" smtClean="0"/>
              <a:t>met 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altLang="nl-NL" sz="2400" dirty="0" smtClean="0"/>
              <a:t>B</a:t>
            </a:r>
          </a:p>
        </p:txBody>
      </p:sp>
      <p:sp>
        <p:nvSpPr>
          <p:cNvPr id="17" name="Tekstvak 5"/>
          <p:cNvSpPr txBox="1">
            <a:spLocks noChangeArrowheads="1"/>
          </p:cNvSpPr>
          <p:nvPr/>
        </p:nvSpPr>
        <p:spPr bwMode="auto">
          <a:xfrm>
            <a:off x="684213" y="0"/>
            <a:ext cx="1295400" cy="841375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/>
              <a:t>spel </a:t>
            </a:r>
            <a:r>
              <a:rPr lang="nl-NL" altLang="nl-NL" sz="2400" dirty="0" smtClean="0"/>
              <a:t>2</a:t>
            </a:r>
            <a:endParaRPr lang="nl-NL" altLang="nl-NL" sz="2400" dirty="0"/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 smtClean="0"/>
              <a:t>O </a:t>
            </a:r>
            <a:r>
              <a:rPr lang="nl-NL" altLang="nl-NL" sz="2400" dirty="0"/>
              <a:t>/ </a:t>
            </a:r>
            <a:r>
              <a:rPr lang="nl-NL" altLang="nl-NL" sz="2400" dirty="0" smtClean="0"/>
              <a:t>NZ</a:t>
            </a:r>
            <a:endParaRPr lang="nl-NL" altLang="nl-NL" sz="2400" dirty="0"/>
          </a:p>
        </p:txBody>
      </p:sp>
      <p:sp>
        <p:nvSpPr>
          <p:cNvPr id="20" name="Text Box 38"/>
          <p:cNvSpPr txBox="1">
            <a:spLocks noChangeArrowheads="1"/>
          </p:cNvSpPr>
          <p:nvPr/>
        </p:nvSpPr>
        <p:spPr bwMode="auto">
          <a:xfrm>
            <a:off x="5006975" y="5050016"/>
            <a:ext cx="4137025" cy="460375"/>
          </a:xfrm>
          <a:prstGeom prst="rect">
            <a:avLst/>
          </a:prstGeom>
          <a:solidFill>
            <a:srgbClr val="F2C48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manche</a:t>
            </a:r>
            <a:endParaRPr lang="nl-NL" altLang="nl-NL" sz="2400" dirty="0"/>
          </a:p>
        </p:txBody>
      </p:sp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2555279" y="398463"/>
            <a:ext cx="2088159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A 7 5 4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6 3 2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H 7 4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H V 2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1044575" y="2124075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H B 9 6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B 8 5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u="sng" dirty="0" smtClean="0">
                <a:cs typeface="Arial" panose="020B0604020202020204" pitchFamily="34" charset="0"/>
              </a:rPr>
              <a:t>B</a:t>
            </a:r>
            <a:r>
              <a:rPr lang="nl-NL" altLang="nl-NL" sz="2400" dirty="0" smtClean="0">
                <a:cs typeface="Arial" panose="020B0604020202020204" pitchFamily="34" charset="0"/>
              </a:rPr>
              <a:t> 5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B 9 7 6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4356100" y="2124075"/>
            <a:ext cx="2232124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V 10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10 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A V 10 9 3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8 4 3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2555279" y="3851275"/>
            <a:ext cx="2088159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8 3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A H V 9 7 4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8 6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A 10 5</a:t>
            </a:r>
          </a:p>
        </p:txBody>
      </p:sp>
      <p:sp>
        <p:nvSpPr>
          <p:cNvPr id="25" name="Text Box 4"/>
          <p:cNvSpPr txBox="1">
            <a:spLocks noChangeArrowheads="1"/>
          </p:cNvSpPr>
          <p:nvPr/>
        </p:nvSpPr>
        <p:spPr bwMode="auto">
          <a:xfrm>
            <a:off x="0" y="765175"/>
            <a:ext cx="684213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VmB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extra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nl-NL" altLang="nl-NL" sz="1000" b="1" dirty="0"/>
              <a:t>module </a:t>
            </a:r>
            <a:r>
              <a:rPr lang="nl-NL" altLang="nl-NL" sz="1000" b="1" dirty="0" smtClean="0"/>
              <a:t>32</a:t>
            </a:r>
            <a:endParaRPr lang="nl-NL" altLang="nl-NL" sz="1000" b="1" dirty="0"/>
          </a:p>
        </p:txBody>
      </p:sp>
    </p:spTree>
    <p:extLst>
      <p:ext uri="{BB962C8B-B14F-4D97-AF65-F5344CB8AC3E}">
        <p14:creationId xmlns:p14="http://schemas.microsoft.com/office/powerpoint/2010/main" val="418304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Box 38"/>
          <p:cNvSpPr txBox="1">
            <a:spLocks noChangeArrowheads="1"/>
          </p:cNvSpPr>
          <p:nvPr/>
        </p:nvSpPr>
        <p:spPr bwMode="auto">
          <a:xfrm>
            <a:off x="7056438" y="1725613"/>
            <a:ext cx="434975" cy="83026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b="1" dirty="0">
                <a:sym typeface="Symbol" panose="05050102010706020507" pitchFamily="18" charset="2"/>
              </a:rPr>
              <a:t>_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3</a:t>
            </a:r>
            <a:endParaRPr lang="nl-NL" altLang="nl-NL" sz="2400" dirty="0">
              <a:sym typeface="Symbol" panose="05050102010706020507" pitchFamily="18" charset="2"/>
            </a:endParaRPr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3203575" y="2466975"/>
            <a:ext cx="93662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W     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Z</a:t>
            </a:r>
          </a:p>
        </p:txBody>
      </p:sp>
      <p:sp>
        <p:nvSpPr>
          <p:cNvPr id="17" name="Tekstvak 5"/>
          <p:cNvSpPr txBox="1">
            <a:spLocks noChangeArrowheads="1"/>
          </p:cNvSpPr>
          <p:nvPr/>
        </p:nvSpPr>
        <p:spPr bwMode="auto">
          <a:xfrm>
            <a:off x="684213" y="0"/>
            <a:ext cx="1295400" cy="461665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/>
              <a:t>spel </a:t>
            </a:r>
            <a:r>
              <a:rPr lang="nl-NL" altLang="nl-NL" sz="2400" dirty="0" smtClean="0"/>
              <a:t>2</a:t>
            </a:r>
            <a:endParaRPr lang="nl-NL" altLang="nl-NL" sz="2400" dirty="0"/>
          </a:p>
        </p:txBody>
      </p:sp>
      <p:sp>
        <p:nvSpPr>
          <p:cNvPr id="21" name="Text Box 38"/>
          <p:cNvSpPr txBox="1">
            <a:spLocks noChangeArrowheads="1"/>
          </p:cNvSpPr>
          <p:nvPr/>
        </p:nvSpPr>
        <p:spPr bwMode="auto">
          <a:xfrm>
            <a:off x="6515100" y="115888"/>
            <a:ext cx="1871663" cy="19383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sym typeface="Symbol" panose="05050102010706020507" pitchFamily="18" charset="2"/>
              </a:rPr>
              <a:t>verliezers </a:t>
            </a:r>
            <a:r>
              <a:rPr lang="nl-NL" altLang="nl-NL" sz="2400" dirty="0" smtClean="0">
                <a:sym typeface="Symbol" panose="05050102010706020507" pitchFamily="18" charset="2"/>
              </a:rPr>
              <a:t>Z</a:t>
            </a:r>
            <a:endParaRPr lang="nl-NL" altLang="nl-NL" sz="20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endParaRPr lang="nl-NL" altLang="nl-NL" sz="2400" dirty="0">
              <a:sym typeface="Symbol" panose="05050102010706020507" pitchFamily="18" charset="2"/>
            </a:endParaRPr>
          </a:p>
        </p:txBody>
      </p:sp>
      <p:sp>
        <p:nvSpPr>
          <p:cNvPr id="22" name="Tekstvak 5"/>
          <p:cNvSpPr txBox="1">
            <a:spLocks noChangeArrowheads="1"/>
          </p:cNvSpPr>
          <p:nvPr/>
        </p:nvSpPr>
        <p:spPr bwMode="auto">
          <a:xfrm>
            <a:off x="1079698" y="1157287"/>
            <a:ext cx="1079500" cy="849313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 smtClean="0"/>
              <a:t>Zuid</a:t>
            </a:r>
            <a:endParaRPr lang="nl-NL" altLang="nl-NL" sz="2400" dirty="0"/>
          </a:p>
          <a:p>
            <a:pPr algn="ctr"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4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endParaRPr lang="nl-NL" altLang="nl-NL" sz="2400" dirty="0"/>
          </a:p>
        </p:txBody>
      </p:sp>
      <p:sp>
        <p:nvSpPr>
          <p:cNvPr id="23" name="Text Box 38"/>
          <p:cNvSpPr txBox="1">
            <a:spLocks noChangeArrowheads="1"/>
          </p:cNvSpPr>
          <p:nvPr/>
        </p:nvSpPr>
        <p:spPr bwMode="auto">
          <a:xfrm>
            <a:off x="7056438" y="485775"/>
            <a:ext cx="398462" cy="15684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1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0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2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0</a:t>
            </a:r>
            <a:endParaRPr lang="nl-NL" altLang="nl-NL" sz="2400" dirty="0">
              <a:sym typeface="Symbol" panose="05050102010706020507" pitchFamily="18" charset="2"/>
            </a:endParaRPr>
          </a:p>
        </p:txBody>
      </p:sp>
      <p:sp>
        <p:nvSpPr>
          <p:cNvPr id="25" name="Text Box 38"/>
          <p:cNvSpPr txBox="1">
            <a:spLocks noChangeArrowheads="1"/>
          </p:cNvSpPr>
          <p:nvPr/>
        </p:nvSpPr>
        <p:spPr bwMode="auto">
          <a:xfrm>
            <a:off x="1044575" y="3864853"/>
            <a:ext cx="1152324" cy="120015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sym typeface="Symbol" panose="05050102010706020507" pitchFamily="18" charset="2"/>
              </a:rPr>
              <a:t>kans-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sym typeface="Symbol" panose="05050102010706020507" pitchFamily="18" charset="2"/>
              </a:rPr>
              <a:t>kaart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altLang="nl-NL" sz="2400" dirty="0" smtClean="0">
                <a:sym typeface="Symbol" panose="05050102010706020507" pitchFamily="18" charset="2"/>
              </a:rPr>
              <a:t>H</a:t>
            </a:r>
            <a:endParaRPr lang="nl-NL" altLang="nl-NL" sz="2400" dirty="0">
              <a:sym typeface="Symbol" panose="05050102010706020507" pitchFamily="18" charset="2"/>
            </a:endParaRPr>
          </a:p>
        </p:txBody>
      </p:sp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4859338" y="3860800"/>
            <a:ext cx="4284662" cy="2308324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u="sng" dirty="0"/>
              <a:t>speelplan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oost maakt 2 </a:t>
            </a:r>
            <a:r>
              <a:rPr lang="nl-NL" sz="2400" dirty="0" smtClean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altLang="nl-NL" sz="2400" dirty="0" smtClean="0"/>
              <a:t>-slagen en speelt </a:t>
            </a: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/>
              <a:t>na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troeven kost een slag (</a:t>
            </a:r>
            <a:r>
              <a:rPr lang="nl-NL" sz="2400" dirty="0" smtClean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altLang="nl-NL" sz="2400" dirty="0" smtClean="0"/>
              <a:t>B!!)</a:t>
            </a:r>
            <a:endParaRPr lang="nl-NL" altLang="nl-NL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Wingdings" panose="05000000000000000000" pitchFamily="2" charset="2"/>
              </a:rPr>
              <a:t>ruim de </a:t>
            </a:r>
            <a:r>
              <a:rPr lang="nl-NL" sz="2400" dirty="0" smtClean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</a:t>
            </a:r>
            <a:r>
              <a:rPr lang="nl-NL" sz="2400" dirty="0">
                <a:sym typeface="Symbol" panose="05050102010706020507" pitchFamily="18" charset="2"/>
              </a:rPr>
              <a:t>3</a:t>
            </a:r>
            <a:r>
              <a:rPr lang="nl-NL" altLang="nl-NL" sz="2400" dirty="0">
                <a:sym typeface="Wingdings" panose="05000000000000000000" pitchFamily="2" charset="2"/>
              </a:rPr>
              <a:t>-v</a:t>
            </a:r>
            <a:r>
              <a:rPr lang="nl-NL" altLang="nl-NL" sz="2400" dirty="0" smtClean="0">
                <a:sym typeface="Wingdings" panose="05000000000000000000" pitchFamily="2" charset="2"/>
              </a:rPr>
              <a:t>erliezer op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nl-NL" altLang="nl-NL" sz="2400" smtClean="0">
                <a:sym typeface="Wingdings" panose="05000000000000000000" pitchFamily="2" charset="2"/>
              </a:rPr>
              <a:t> </a:t>
            </a:r>
            <a:r>
              <a:rPr lang="nl-NL" altLang="nl-NL" sz="2400" smtClean="0"/>
              <a:t>10 </a:t>
            </a:r>
            <a:r>
              <a:rPr lang="nl-NL" altLang="nl-NL" sz="2400" dirty="0"/>
              <a:t>slagen </a:t>
            </a: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555279" y="398463"/>
            <a:ext cx="2088159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A 7 5 4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6 3 2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H 7 4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H V 2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1044575" y="2124075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H B 9 6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B 8 5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u="sng" dirty="0" smtClean="0">
                <a:cs typeface="Arial" panose="020B0604020202020204" pitchFamily="34" charset="0"/>
              </a:rPr>
              <a:t>B</a:t>
            </a:r>
            <a:r>
              <a:rPr lang="nl-NL" altLang="nl-NL" sz="2400" dirty="0" smtClean="0">
                <a:cs typeface="Arial" panose="020B0604020202020204" pitchFamily="34" charset="0"/>
              </a:rPr>
              <a:t> 5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B 9 7 6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27" name="Text Box 3"/>
          <p:cNvSpPr txBox="1">
            <a:spLocks noChangeArrowheads="1"/>
          </p:cNvSpPr>
          <p:nvPr/>
        </p:nvSpPr>
        <p:spPr bwMode="auto">
          <a:xfrm>
            <a:off x="4356100" y="2124075"/>
            <a:ext cx="2232124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V 10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10 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A V 10 9 3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8 4 3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2555279" y="3851275"/>
            <a:ext cx="2088159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8 3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A H V 9 7 4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8 6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A 10 5</a:t>
            </a: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0" y="765175"/>
            <a:ext cx="684213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VmB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extra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nl-NL" altLang="nl-NL" sz="1000" b="1" dirty="0"/>
              <a:t>module </a:t>
            </a:r>
            <a:r>
              <a:rPr lang="nl-NL" altLang="nl-NL" sz="1000" b="1" dirty="0" smtClean="0"/>
              <a:t>32</a:t>
            </a:r>
            <a:endParaRPr lang="nl-NL" altLang="nl-NL" sz="1000" b="1" dirty="0"/>
          </a:p>
        </p:txBody>
      </p:sp>
    </p:spTree>
    <p:extLst>
      <p:ext uri="{BB962C8B-B14F-4D97-AF65-F5344CB8AC3E}">
        <p14:creationId xmlns:p14="http://schemas.microsoft.com/office/powerpoint/2010/main" val="1870762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3203575" y="2466975"/>
            <a:ext cx="93662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W     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Z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555279" y="398463"/>
            <a:ext cx="2088159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V 9 </a:t>
            </a:r>
            <a:r>
              <a:rPr lang="nl-NL" altLang="nl-NL" sz="2400" u="sng" dirty="0" smtClean="0">
                <a:cs typeface="Arial" panose="020B0604020202020204" pitchFamily="34" charset="0"/>
              </a:rPr>
              <a:t>6</a:t>
            </a:r>
            <a:endParaRPr lang="nl-NL" altLang="nl-NL" sz="2400" u="sng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10 7 6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V 7 6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V 7 5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5" name="Text Box 3"/>
          <p:cNvSpPr txBox="1">
            <a:spLocks noChangeArrowheads="1"/>
          </p:cNvSpPr>
          <p:nvPr/>
        </p:nvSpPr>
        <p:spPr bwMode="auto">
          <a:xfrm>
            <a:off x="4356100" y="2124075"/>
            <a:ext cx="2088108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10 8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H 3 2 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A 10 8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B 9 8 6 2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6" name="Text Box 2"/>
          <p:cNvSpPr txBox="1">
            <a:spLocks noChangeArrowheads="1"/>
          </p:cNvSpPr>
          <p:nvPr/>
        </p:nvSpPr>
        <p:spPr bwMode="auto">
          <a:xfrm>
            <a:off x="899592" y="2124075"/>
            <a:ext cx="2088083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5 3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A V B 9 8 4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H B 5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A H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555279" y="3851275"/>
            <a:ext cx="2088159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A H B 7 4 2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5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9 4 2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10 4 3</a:t>
            </a:r>
          </a:p>
        </p:txBody>
      </p:sp>
      <p:graphicFrame>
        <p:nvGraphicFramePr>
          <p:cNvPr id="19" name="Group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3360054"/>
              </p:ext>
            </p:extLst>
          </p:nvPr>
        </p:nvGraphicFramePr>
        <p:xfrm>
          <a:off x="5203030" y="99474"/>
          <a:ext cx="3744913" cy="1922461"/>
        </p:xfrm>
        <a:graphic>
          <a:graphicData uri="http://schemas.openxmlformats.org/drawingml/2006/table">
            <a:tbl>
              <a:tblPr/>
              <a:tblGrid>
                <a:gridCol w="936625"/>
                <a:gridCol w="936625"/>
                <a:gridCol w="935038"/>
                <a:gridCol w="936625"/>
              </a:tblGrid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algn="ctr"/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-</a:t>
                      </a:r>
                      <a:endParaRPr kumimoji="0" lang="nl-NL" sz="2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nl-NL" altLang="nl-NL" sz="2400" dirty="0" smtClean="0"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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</a:t>
                      </a:r>
                      <a:r>
                        <a:rPr lang="nl-NL" altLang="nl-NL" sz="2400" dirty="0" smtClean="0"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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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4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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a.p.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" name="Text Box 38"/>
          <p:cNvSpPr txBox="1">
            <a:spLocks noChangeArrowheads="1"/>
          </p:cNvSpPr>
          <p:nvPr/>
        </p:nvSpPr>
        <p:spPr bwMode="auto">
          <a:xfrm>
            <a:off x="5006975" y="3849687"/>
            <a:ext cx="771525" cy="193899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2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</a:t>
            </a:r>
            <a:endParaRPr lang="nl-NL" altLang="nl-NL" sz="2400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D</a:t>
            </a:r>
            <a:endParaRPr lang="nl-NL" altLang="nl-NL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3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endParaRPr lang="nl-NL" altLang="nl-NL" sz="2400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3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>
              <a:spcBef>
                <a:spcPct val="0"/>
              </a:spcBef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4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endParaRPr lang="nl-NL" altLang="nl-NL" sz="2400" dirty="0"/>
          </a:p>
        </p:txBody>
      </p:sp>
      <p:sp>
        <p:nvSpPr>
          <p:cNvPr id="15" name="Text Box 38"/>
          <p:cNvSpPr txBox="1">
            <a:spLocks noChangeArrowheads="1"/>
          </p:cNvSpPr>
          <p:nvPr/>
        </p:nvSpPr>
        <p:spPr bwMode="auto">
          <a:xfrm>
            <a:off x="5778500" y="3849687"/>
            <a:ext cx="3349625" cy="193899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6-krt</a:t>
            </a:r>
            <a:r>
              <a:rPr lang="nl-NL" altLang="nl-NL" sz="2400" dirty="0"/>
              <a:t>; </a:t>
            </a:r>
            <a:r>
              <a:rPr lang="nl-NL" altLang="nl-NL" sz="2400" dirty="0" smtClean="0"/>
              <a:t>6-10 </a:t>
            </a:r>
            <a:r>
              <a:rPr lang="nl-NL" altLang="nl-NL" sz="2400" dirty="0"/>
              <a:t>punten </a:t>
            </a:r>
            <a:r>
              <a:rPr lang="nl-NL" altLang="nl-NL" sz="2400" dirty="0" smtClean="0"/>
              <a:t>(8)</a:t>
            </a:r>
            <a:endParaRPr lang="nl-NL" altLang="nl-NL" sz="2400" b="1" baseline="30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13</a:t>
            </a:r>
            <a:r>
              <a:rPr lang="nl-NL" altLang="nl-NL" sz="2400" b="1" baseline="30000" dirty="0" smtClean="0"/>
              <a:t>+</a:t>
            </a:r>
            <a:r>
              <a:rPr lang="nl-NL" altLang="nl-NL" sz="2400" dirty="0" smtClean="0"/>
              <a:t> punten </a:t>
            </a:r>
            <a:r>
              <a:rPr lang="nl-NL" altLang="nl-NL" sz="2400" dirty="0"/>
              <a:t>(</a:t>
            </a:r>
            <a:r>
              <a:rPr lang="nl-NL" altLang="nl-NL" sz="2400" dirty="0" smtClean="0"/>
              <a:t>18)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0-9, </a:t>
            </a:r>
            <a:r>
              <a:rPr lang="nl-NL" altLang="nl-NL" sz="2400" dirty="0" err="1" smtClean="0"/>
              <a:t>langte</a:t>
            </a:r>
            <a:r>
              <a:rPr lang="nl-NL" altLang="nl-NL" sz="2400" dirty="0" smtClean="0"/>
              <a:t> kleur</a:t>
            </a:r>
            <a:endParaRPr lang="nl-NL" altLang="nl-NL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16-18 ptn, </a:t>
            </a:r>
            <a:r>
              <a:rPr lang="nl-NL" altLang="nl-NL" sz="2400" dirty="0"/>
              <a:t>goede </a:t>
            </a:r>
            <a:r>
              <a:rPr lang="nl-NL" altLang="nl-NL" sz="2400" dirty="0" smtClean="0"/>
              <a:t>5-krt</a:t>
            </a:r>
            <a:endParaRPr lang="nl-NL" altLang="nl-NL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/>
              <a:t>samen </a:t>
            </a:r>
            <a:r>
              <a:rPr lang="nl-NL" altLang="nl-NL" sz="2400" dirty="0" smtClean="0"/>
              <a:t>24-26 </a:t>
            </a:r>
            <a:r>
              <a:rPr lang="nl-NL" altLang="nl-NL" sz="2400" dirty="0"/>
              <a:t>punten</a:t>
            </a:r>
          </a:p>
        </p:txBody>
      </p:sp>
      <p:sp>
        <p:nvSpPr>
          <p:cNvPr id="16" name="Text Box 38"/>
          <p:cNvSpPr txBox="1">
            <a:spLocks noChangeArrowheads="1"/>
          </p:cNvSpPr>
          <p:nvPr/>
        </p:nvSpPr>
        <p:spPr bwMode="auto">
          <a:xfrm>
            <a:off x="1044575" y="5935122"/>
            <a:ext cx="2807345" cy="461665"/>
          </a:xfrm>
          <a:prstGeom prst="rect">
            <a:avLst/>
          </a:prstGeom>
          <a:solidFill>
            <a:srgbClr val="F2C48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noord </a:t>
            </a:r>
            <a:r>
              <a:rPr lang="nl-NL" altLang="nl-NL" sz="2400" dirty="0"/>
              <a:t>start </a:t>
            </a:r>
            <a:r>
              <a:rPr lang="nl-NL" altLang="nl-NL" sz="2400" dirty="0" smtClean="0"/>
              <a:t>met </a:t>
            </a:r>
            <a:r>
              <a:rPr lang="nl-NL" sz="2400" dirty="0" smtClean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</a:t>
            </a:r>
            <a:r>
              <a:rPr lang="nl-NL" altLang="nl-NL" sz="2400" dirty="0" smtClean="0"/>
              <a:t>6</a:t>
            </a:r>
          </a:p>
        </p:txBody>
      </p:sp>
      <p:sp>
        <p:nvSpPr>
          <p:cNvPr id="20" name="Text Box 38"/>
          <p:cNvSpPr txBox="1">
            <a:spLocks noChangeArrowheads="1"/>
          </p:cNvSpPr>
          <p:nvPr/>
        </p:nvSpPr>
        <p:spPr bwMode="auto">
          <a:xfrm>
            <a:off x="4991100" y="5788679"/>
            <a:ext cx="4137025" cy="460375"/>
          </a:xfrm>
          <a:prstGeom prst="rect">
            <a:avLst/>
          </a:prstGeom>
          <a:solidFill>
            <a:srgbClr val="F2C48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manche</a:t>
            </a:r>
            <a:endParaRPr lang="nl-NL" altLang="nl-NL" sz="2400" dirty="0"/>
          </a:p>
        </p:txBody>
      </p:sp>
      <p:sp>
        <p:nvSpPr>
          <p:cNvPr id="21" name="Tekstvak 5"/>
          <p:cNvSpPr txBox="1">
            <a:spLocks noChangeArrowheads="1"/>
          </p:cNvSpPr>
          <p:nvPr/>
        </p:nvSpPr>
        <p:spPr bwMode="auto">
          <a:xfrm>
            <a:off x="684213" y="0"/>
            <a:ext cx="1295400" cy="841375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/>
              <a:t>spel </a:t>
            </a:r>
            <a:r>
              <a:rPr lang="nl-NL" altLang="nl-NL" sz="2400" dirty="0" smtClean="0"/>
              <a:t>3</a:t>
            </a:r>
            <a:endParaRPr lang="nl-NL" altLang="nl-NL" sz="2400" dirty="0"/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 smtClean="0"/>
              <a:t>Z </a:t>
            </a:r>
            <a:r>
              <a:rPr lang="nl-NL" altLang="nl-NL" sz="2400" dirty="0"/>
              <a:t>/ </a:t>
            </a:r>
            <a:r>
              <a:rPr lang="nl-NL" altLang="nl-NL" sz="2400" dirty="0" smtClean="0"/>
              <a:t>OW</a:t>
            </a:r>
            <a:endParaRPr lang="nl-NL" altLang="nl-NL" sz="2400" dirty="0"/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0" y="765175"/>
            <a:ext cx="684213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VmB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extra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nl-NL" altLang="nl-NL" sz="1000" b="1" dirty="0"/>
              <a:t>module </a:t>
            </a:r>
            <a:r>
              <a:rPr lang="nl-NL" altLang="nl-NL" sz="1000" b="1" dirty="0" smtClean="0"/>
              <a:t>32</a:t>
            </a:r>
            <a:endParaRPr lang="nl-NL" altLang="nl-NL" sz="1000" b="1" dirty="0"/>
          </a:p>
        </p:txBody>
      </p:sp>
    </p:spTree>
    <p:extLst>
      <p:ext uri="{BB962C8B-B14F-4D97-AF65-F5344CB8AC3E}">
        <p14:creationId xmlns:p14="http://schemas.microsoft.com/office/powerpoint/2010/main" val="60224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Box 38"/>
          <p:cNvSpPr txBox="1">
            <a:spLocks noChangeArrowheads="1"/>
          </p:cNvSpPr>
          <p:nvPr/>
        </p:nvSpPr>
        <p:spPr bwMode="auto">
          <a:xfrm>
            <a:off x="7056438" y="1725613"/>
            <a:ext cx="434975" cy="83026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b="1" dirty="0">
                <a:sym typeface="Symbol" panose="05050102010706020507" pitchFamily="18" charset="2"/>
              </a:rPr>
              <a:t>_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3</a:t>
            </a:r>
            <a:endParaRPr lang="nl-NL" altLang="nl-NL" sz="2400" dirty="0">
              <a:sym typeface="Symbol" panose="05050102010706020507" pitchFamily="18" charset="2"/>
            </a:endParaRPr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3203575" y="2466975"/>
            <a:ext cx="93662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W     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Z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555279" y="398463"/>
            <a:ext cx="2088159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V 9 </a:t>
            </a:r>
            <a:r>
              <a:rPr lang="nl-NL" altLang="nl-NL" sz="2400" u="sng" dirty="0" smtClean="0">
                <a:cs typeface="Arial" panose="020B0604020202020204" pitchFamily="34" charset="0"/>
              </a:rPr>
              <a:t>6</a:t>
            </a:r>
            <a:endParaRPr lang="nl-NL" altLang="nl-NL" sz="2400" u="sng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10 7 6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V 7 6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V 7 5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5" name="Text Box 3"/>
          <p:cNvSpPr txBox="1">
            <a:spLocks noChangeArrowheads="1"/>
          </p:cNvSpPr>
          <p:nvPr/>
        </p:nvSpPr>
        <p:spPr bwMode="auto">
          <a:xfrm>
            <a:off x="4356100" y="2124075"/>
            <a:ext cx="2088108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10 8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H 3 2 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A 10 8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B 9 8 6 2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6" name="Text Box 2"/>
          <p:cNvSpPr txBox="1">
            <a:spLocks noChangeArrowheads="1"/>
          </p:cNvSpPr>
          <p:nvPr/>
        </p:nvSpPr>
        <p:spPr bwMode="auto">
          <a:xfrm>
            <a:off x="899592" y="2124075"/>
            <a:ext cx="2088083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5 3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A V B 9 8 4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H B 5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A H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555279" y="3851275"/>
            <a:ext cx="2088159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A H B 7 4 2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5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9 4 2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10 4 3</a:t>
            </a:r>
          </a:p>
        </p:txBody>
      </p:sp>
      <p:sp>
        <p:nvSpPr>
          <p:cNvPr id="16" name="Text Box 38"/>
          <p:cNvSpPr txBox="1">
            <a:spLocks noChangeArrowheads="1"/>
          </p:cNvSpPr>
          <p:nvPr/>
        </p:nvSpPr>
        <p:spPr bwMode="auto">
          <a:xfrm>
            <a:off x="697793" y="5488864"/>
            <a:ext cx="4168772" cy="1200329"/>
          </a:xfrm>
          <a:prstGeom prst="rect">
            <a:avLst/>
          </a:prstGeom>
          <a:solidFill>
            <a:srgbClr val="F2C48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als </a:t>
            </a: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/>
              <a:t>vrijtroeven niet zou lukken, </a:t>
            </a: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/>
              <a:t>over noord snijden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is het meest kansrijk </a:t>
            </a:r>
          </a:p>
        </p:txBody>
      </p:sp>
      <p:sp>
        <p:nvSpPr>
          <p:cNvPr id="21" name="Tekstvak 5"/>
          <p:cNvSpPr txBox="1">
            <a:spLocks noChangeArrowheads="1"/>
          </p:cNvSpPr>
          <p:nvPr/>
        </p:nvSpPr>
        <p:spPr bwMode="auto">
          <a:xfrm>
            <a:off x="684213" y="0"/>
            <a:ext cx="1295400" cy="461665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/>
              <a:t>spel </a:t>
            </a:r>
            <a:r>
              <a:rPr lang="nl-NL" altLang="nl-NL" sz="2400" dirty="0" smtClean="0"/>
              <a:t>3</a:t>
            </a:r>
            <a:endParaRPr lang="nl-NL" altLang="nl-NL" sz="2400" dirty="0"/>
          </a:p>
        </p:txBody>
      </p:sp>
      <p:sp>
        <p:nvSpPr>
          <p:cNvPr id="17" name="Tekstvak 5"/>
          <p:cNvSpPr txBox="1">
            <a:spLocks noChangeArrowheads="1"/>
          </p:cNvSpPr>
          <p:nvPr/>
        </p:nvSpPr>
        <p:spPr bwMode="auto">
          <a:xfrm>
            <a:off x="899592" y="1172622"/>
            <a:ext cx="1079500" cy="849313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 smtClean="0"/>
              <a:t>West</a:t>
            </a:r>
            <a:endParaRPr lang="nl-NL" altLang="nl-NL" sz="2400" dirty="0"/>
          </a:p>
          <a:p>
            <a:pPr algn="ctr"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4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endParaRPr lang="nl-NL" altLang="nl-NL" sz="2400" dirty="0"/>
          </a:p>
        </p:txBody>
      </p:sp>
      <p:sp>
        <p:nvSpPr>
          <p:cNvPr id="22" name="Text Box 38"/>
          <p:cNvSpPr txBox="1">
            <a:spLocks noChangeArrowheads="1"/>
          </p:cNvSpPr>
          <p:nvPr/>
        </p:nvSpPr>
        <p:spPr bwMode="auto">
          <a:xfrm>
            <a:off x="6515100" y="115888"/>
            <a:ext cx="1871663" cy="19383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sym typeface="Symbol" panose="05050102010706020507" pitchFamily="18" charset="2"/>
              </a:rPr>
              <a:t>verliezers </a:t>
            </a:r>
            <a:r>
              <a:rPr lang="nl-NL" altLang="nl-NL" sz="2400" dirty="0" smtClean="0">
                <a:sym typeface="Symbol" panose="05050102010706020507" pitchFamily="18" charset="2"/>
              </a:rPr>
              <a:t>W</a:t>
            </a:r>
            <a:endParaRPr lang="nl-NL" altLang="nl-NL" sz="20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endParaRPr lang="nl-NL" altLang="nl-NL" sz="2400" dirty="0">
              <a:sym typeface="Symbol" panose="05050102010706020507" pitchFamily="18" charset="2"/>
            </a:endParaRPr>
          </a:p>
        </p:txBody>
      </p:sp>
      <p:sp>
        <p:nvSpPr>
          <p:cNvPr id="23" name="Text Box 38"/>
          <p:cNvSpPr txBox="1">
            <a:spLocks noChangeArrowheads="1"/>
          </p:cNvSpPr>
          <p:nvPr/>
        </p:nvSpPr>
        <p:spPr bwMode="auto">
          <a:xfrm>
            <a:off x="7056438" y="485775"/>
            <a:ext cx="398462" cy="15684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2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0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1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0</a:t>
            </a:r>
            <a:endParaRPr lang="nl-NL" altLang="nl-NL" sz="2400" dirty="0">
              <a:sym typeface="Symbol" panose="05050102010706020507" pitchFamily="18" charset="2"/>
            </a:endParaRP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4859338" y="3860800"/>
            <a:ext cx="4284662" cy="2677656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u="sng" dirty="0"/>
              <a:t>speelplan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zuid maakt 2 </a:t>
            </a:r>
            <a:r>
              <a:rPr lang="nl-NL" sz="2400" dirty="0" smtClean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</a:t>
            </a:r>
            <a:r>
              <a:rPr lang="nl-NL" altLang="nl-NL" sz="2400" dirty="0" smtClean="0"/>
              <a:t>-slagen en speelt </a:t>
            </a: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nl-NL" sz="2400" dirty="0" smtClean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nl-NL" altLang="nl-NL" sz="2400" dirty="0" smtClean="0"/>
              <a:t>na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West maakt </a:t>
            </a:r>
            <a:r>
              <a:rPr lang="nl-NL" sz="2400" dirty="0" smtClean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nl-NL" altLang="nl-NL" sz="2400" dirty="0" smtClean="0"/>
              <a:t>AH, steekt over naar 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altLang="nl-NL" sz="2400" dirty="0" smtClean="0"/>
              <a:t>H en troeft een </a:t>
            </a:r>
            <a:r>
              <a:rPr lang="nl-NL" sz="2400" dirty="0" smtClean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/ </a:t>
            </a:r>
            <a:r>
              <a:rPr lang="nl-NL" sz="2400" dirty="0" smtClean="0">
                <a:sym typeface="Symbol" panose="05050102010706020507" pitchFamily="18" charset="2"/>
              </a:rPr>
              <a:t>op de vrije </a:t>
            </a: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sym typeface="Symbol" panose="05050102010706020507" pitchFamily="18" charset="2"/>
              </a:rPr>
              <a:t>kan een ruiten weg</a:t>
            </a:r>
            <a:endParaRPr lang="nl-NL" altLang="nl-NL" sz="2400" dirty="0"/>
          </a:p>
          <a:p>
            <a:pPr algn="r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Wingdings" panose="05000000000000000000" pitchFamily="2" charset="2"/>
              </a:rPr>
              <a:t> </a:t>
            </a:r>
            <a:r>
              <a:rPr lang="nl-NL" altLang="nl-NL" sz="2400" dirty="0" smtClean="0"/>
              <a:t>11 </a:t>
            </a:r>
            <a:r>
              <a:rPr lang="nl-NL" altLang="nl-NL" sz="2400" dirty="0"/>
              <a:t>slagen </a:t>
            </a:r>
          </a:p>
        </p:txBody>
      </p:sp>
      <p:sp>
        <p:nvSpPr>
          <p:cNvPr id="26" name="Text Box 38"/>
          <p:cNvSpPr txBox="1">
            <a:spLocks noChangeArrowheads="1"/>
          </p:cNvSpPr>
          <p:nvPr/>
        </p:nvSpPr>
        <p:spPr bwMode="auto">
          <a:xfrm>
            <a:off x="1044575" y="3864853"/>
            <a:ext cx="1152324" cy="1200329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sym typeface="Symbol" panose="05050102010706020507" pitchFamily="18" charset="2"/>
              </a:rPr>
              <a:t>kans-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sym typeface="Symbol" panose="05050102010706020507" pitchFamily="18" charset="2"/>
              </a:rPr>
              <a:t>kaart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altLang="nl-NL" sz="2400" dirty="0" smtClean="0">
                <a:sym typeface="Symbol" panose="05050102010706020507" pitchFamily="18" charset="2"/>
              </a:rPr>
              <a:t>10/B</a:t>
            </a:r>
            <a:endParaRPr lang="nl-NL" altLang="nl-NL" sz="2400" dirty="0">
              <a:sym typeface="Symbol" panose="05050102010706020507" pitchFamily="18" charset="2"/>
            </a:endParaRP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0" y="765175"/>
            <a:ext cx="684213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VmB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extra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nl-NL" altLang="nl-NL" sz="1000" b="1" dirty="0"/>
              <a:t>module </a:t>
            </a:r>
            <a:r>
              <a:rPr lang="nl-NL" altLang="nl-NL" sz="1000" b="1" dirty="0" smtClean="0"/>
              <a:t>32</a:t>
            </a:r>
            <a:endParaRPr lang="nl-NL" altLang="nl-NL" sz="1000" b="1" dirty="0"/>
          </a:p>
        </p:txBody>
      </p:sp>
    </p:spTree>
    <p:extLst>
      <p:ext uri="{BB962C8B-B14F-4D97-AF65-F5344CB8AC3E}">
        <p14:creationId xmlns:p14="http://schemas.microsoft.com/office/powerpoint/2010/main" val="1861701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3203575" y="2466975"/>
            <a:ext cx="93662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W     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Z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555279" y="398463"/>
            <a:ext cx="2088159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A 4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A 6 5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A H V 7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A 9 6 4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5" name="Text Box 3"/>
          <p:cNvSpPr txBox="1">
            <a:spLocks noChangeArrowheads="1"/>
          </p:cNvSpPr>
          <p:nvPr/>
        </p:nvSpPr>
        <p:spPr bwMode="auto">
          <a:xfrm>
            <a:off x="4356100" y="2124075"/>
            <a:ext cx="2088108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10 6 5 2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u="sng" dirty="0" smtClean="0">
                <a:cs typeface="Arial" panose="020B0604020202020204" pitchFamily="34" charset="0"/>
              </a:rPr>
              <a:t>V</a:t>
            </a:r>
            <a:r>
              <a:rPr lang="nl-NL" altLang="nl-NL" sz="2400" dirty="0" smtClean="0">
                <a:cs typeface="Arial" panose="020B0604020202020204" pitchFamily="34" charset="0"/>
              </a:rPr>
              <a:t> 4 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B 10 8 4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8 7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6" name="Text Box 2"/>
          <p:cNvSpPr txBox="1">
            <a:spLocks noChangeArrowheads="1"/>
          </p:cNvSpPr>
          <p:nvPr/>
        </p:nvSpPr>
        <p:spPr bwMode="auto">
          <a:xfrm>
            <a:off x="899592" y="2124075"/>
            <a:ext cx="2088083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V B 8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spc="-100" dirty="0" smtClean="0">
                <a:cs typeface="Arial" panose="020B0604020202020204" pitchFamily="34" charset="0"/>
              </a:rPr>
              <a:t>H B 10 8 7 3</a:t>
            </a:r>
            <a:endParaRPr lang="nl-NL" altLang="nl-NL" sz="2400" spc="-1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V 5 3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555279" y="3851275"/>
            <a:ext cx="2088159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H 9 7 3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9 2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9 6 5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H B 10 2</a:t>
            </a:r>
          </a:p>
        </p:txBody>
      </p:sp>
      <p:graphicFrame>
        <p:nvGraphicFramePr>
          <p:cNvPr id="19" name="Group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5603822"/>
              </p:ext>
            </p:extLst>
          </p:nvPr>
        </p:nvGraphicFramePr>
        <p:xfrm>
          <a:off x="5203030" y="99474"/>
          <a:ext cx="3744913" cy="1922461"/>
        </p:xfrm>
        <a:graphic>
          <a:graphicData uri="http://schemas.openxmlformats.org/drawingml/2006/table">
            <a:tbl>
              <a:tblPr/>
              <a:tblGrid>
                <a:gridCol w="936625"/>
                <a:gridCol w="936625"/>
                <a:gridCol w="935038"/>
                <a:gridCol w="936625"/>
              </a:tblGrid>
              <a:tr h="479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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nl-NL" altLang="nl-NL" sz="2400" dirty="0" smtClean="0"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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nl-NL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nl-NL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a.p.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" name="Text Box 38"/>
          <p:cNvSpPr txBox="1">
            <a:spLocks noChangeArrowheads="1"/>
          </p:cNvSpPr>
          <p:nvPr/>
        </p:nvSpPr>
        <p:spPr bwMode="auto">
          <a:xfrm>
            <a:off x="5006975" y="3849687"/>
            <a:ext cx="771525" cy="193899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2</a:t>
            </a: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</a:t>
            </a:r>
            <a:endParaRPr lang="nl-NL" altLang="nl-NL" sz="2400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D</a:t>
            </a:r>
            <a:endParaRPr lang="nl-NL" altLang="nl-NL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2</a:t>
            </a:r>
            <a:r>
              <a:rPr lang="nl-NL" sz="2400" dirty="0" smtClean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</a:t>
            </a:r>
            <a:endParaRPr lang="nl-NL" altLang="nl-NL" sz="2400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2</a:t>
            </a:r>
            <a:r>
              <a:rPr lang="nl-NL" altLang="nl-NL" sz="2000" dirty="0" smtClean="0"/>
              <a:t>SA</a:t>
            </a:r>
            <a:endParaRPr lang="nl-NL" altLang="nl-NL" sz="2000" dirty="0">
              <a:sym typeface="Symbol" panose="05050102010706020507" pitchFamily="18" charset="2"/>
            </a:endParaRPr>
          </a:p>
          <a:p>
            <a:pPr>
              <a:spcBef>
                <a:spcPct val="0"/>
              </a:spcBef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3</a:t>
            </a:r>
            <a:r>
              <a:rPr lang="nl-NL" altLang="nl-NL" sz="2000" dirty="0" smtClean="0">
                <a:sym typeface="Symbol" panose="05050102010706020507" pitchFamily="18" charset="2"/>
              </a:rPr>
              <a:t>SA</a:t>
            </a:r>
            <a:endParaRPr lang="nl-NL" altLang="nl-NL" sz="2000" dirty="0"/>
          </a:p>
        </p:txBody>
      </p:sp>
      <p:sp>
        <p:nvSpPr>
          <p:cNvPr id="15" name="Text Box 38"/>
          <p:cNvSpPr txBox="1">
            <a:spLocks noChangeArrowheads="1"/>
          </p:cNvSpPr>
          <p:nvPr/>
        </p:nvSpPr>
        <p:spPr bwMode="auto">
          <a:xfrm>
            <a:off x="5778500" y="3849687"/>
            <a:ext cx="3349625" cy="193899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6-krt</a:t>
            </a:r>
            <a:r>
              <a:rPr lang="nl-NL" altLang="nl-NL" sz="2400" dirty="0"/>
              <a:t>; </a:t>
            </a:r>
            <a:r>
              <a:rPr lang="nl-NL" altLang="nl-NL" sz="2400" dirty="0" smtClean="0"/>
              <a:t>6-10 </a:t>
            </a:r>
            <a:r>
              <a:rPr lang="nl-NL" altLang="nl-NL" sz="2400" dirty="0"/>
              <a:t>punten </a:t>
            </a:r>
            <a:r>
              <a:rPr lang="nl-NL" altLang="nl-NL" sz="2400" dirty="0" smtClean="0"/>
              <a:t>(9)</a:t>
            </a:r>
            <a:endParaRPr lang="nl-NL" altLang="nl-NL" sz="2400" b="1" baseline="30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13</a:t>
            </a:r>
            <a:r>
              <a:rPr lang="nl-NL" altLang="nl-NL" sz="2400" b="1" baseline="30000" dirty="0" smtClean="0"/>
              <a:t>+</a:t>
            </a:r>
            <a:r>
              <a:rPr lang="nl-NL" altLang="nl-NL" sz="2400" dirty="0" smtClean="0"/>
              <a:t> punten (21)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0-9, langste kleur (7)</a:t>
            </a:r>
            <a:endParaRPr lang="nl-NL" altLang="nl-NL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19</a:t>
            </a:r>
            <a:r>
              <a:rPr lang="nl-NL" altLang="nl-NL" sz="2400" b="1" baseline="30000" dirty="0" smtClean="0"/>
              <a:t>+</a:t>
            </a:r>
            <a:r>
              <a:rPr lang="nl-NL" altLang="nl-NL" sz="2400" dirty="0" smtClean="0"/>
              <a:t> </a:t>
            </a:r>
            <a:r>
              <a:rPr lang="nl-NL" altLang="nl-NL" sz="2400" dirty="0"/>
              <a:t>punten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/>
              <a:t>samen </a:t>
            </a:r>
            <a:r>
              <a:rPr lang="nl-NL" altLang="nl-NL" sz="2400" dirty="0" smtClean="0"/>
              <a:t>26</a:t>
            </a:r>
            <a:r>
              <a:rPr lang="nl-NL" altLang="nl-NL" sz="2400" b="1" baseline="30000" dirty="0"/>
              <a:t>+</a:t>
            </a:r>
            <a:r>
              <a:rPr lang="nl-NL" altLang="nl-NL" sz="2400" dirty="0"/>
              <a:t> </a:t>
            </a:r>
            <a:r>
              <a:rPr lang="nl-NL" altLang="nl-NL" sz="2400" dirty="0" smtClean="0"/>
              <a:t>punten</a:t>
            </a:r>
            <a:endParaRPr lang="nl-NL" altLang="nl-NL" sz="2400" dirty="0"/>
          </a:p>
        </p:txBody>
      </p:sp>
      <p:sp>
        <p:nvSpPr>
          <p:cNvPr id="16" name="Text Box 38"/>
          <p:cNvSpPr txBox="1">
            <a:spLocks noChangeArrowheads="1"/>
          </p:cNvSpPr>
          <p:nvPr/>
        </p:nvSpPr>
        <p:spPr bwMode="auto">
          <a:xfrm>
            <a:off x="1044575" y="5935122"/>
            <a:ext cx="2735337" cy="461665"/>
          </a:xfrm>
          <a:prstGeom prst="rect">
            <a:avLst/>
          </a:prstGeom>
          <a:solidFill>
            <a:srgbClr val="F2C48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oost </a:t>
            </a:r>
            <a:r>
              <a:rPr lang="nl-NL" altLang="nl-NL" sz="2400" dirty="0"/>
              <a:t>start </a:t>
            </a:r>
            <a:r>
              <a:rPr lang="nl-NL" altLang="nl-NL" sz="2400" dirty="0" smtClean="0"/>
              <a:t>met </a:t>
            </a:r>
            <a:r>
              <a:rPr lang="nl-NL" sz="2400" dirty="0" smtClean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altLang="nl-NL" sz="2400" dirty="0" smtClean="0"/>
              <a:t>V</a:t>
            </a:r>
          </a:p>
        </p:txBody>
      </p:sp>
      <p:sp>
        <p:nvSpPr>
          <p:cNvPr id="20" name="Text Box 38"/>
          <p:cNvSpPr txBox="1">
            <a:spLocks noChangeArrowheads="1"/>
          </p:cNvSpPr>
          <p:nvPr/>
        </p:nvSpPr>
        <p:spPr bwMode="auto">
          <a:xfrm>
            <a:off x="5006975" y="5788679"/>
            <a:ext cx="4137025" cy="460375"/>
          </a:xfrm>
          <a:prstGeom prst="rect">
            <a:avLst/>
          </a:prstGeom>
          <a:solidFill>
            <a:srgbClr val="F2C48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manche</a:t>
            </a:r>
            <a:endParaRPr lang="nl-NL" altLang="nl-NL" sz="2400" dirty="0"/>
          </a:p>
        </p:txBody>
      </p:sp>
      <p:sp>
        <p:nvSpPr>
          <p:cNvPr id="17" name="Tekstvak 5"/>
          <p:cNvSpPr txBox="1">
            <a:spLocks noChangeArrowheads="1"/>
          </p:cNvSpPr>
          <p:nvPr/>
        </p:nvSpPr>
        <p:spPr bwMode="auto">
          <a:xfrm>
            <a:off x="684213" y="0"/>
            <a:ext cx="1295400" cy="841375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/>
              <a:t>spel </a:t>
            </a:r>
            <a:r>
              <a:rPr lang="nl-NL" altLang="nl-NL" sz="2400" dirty="0" smtClean="0"/>
              <a:t>4</a:t>
            </a:r>
            <a:endParaRPr lang="nl-NL" altLang="nl-NL" sz="2400" dirty="0"/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 smtClean="0"/>
              <a:t>W </a:t>
            </a:r>
            <a:r>
              <a:rPr lang="nl-NL" altLang="nl-NL" sz="2400" dirty="0"/>
              <a:t>/ </a:t>
            </a:r>
            <a:r>
              <a:rPr lang="nl-NL" altLang="nl-NL" sz="2400" dirty="0" smtClean="0"/>
              <a:t>A</a:t>
            </a:r>
            <a:endParaRPr lang="nl-NL" altLang="nl-NL" sz="2400" dirty="0"/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0" y="765175"/>
            <a:ext cx="684213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VmB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extra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nl-NL" altLang="nl-NL" sz="1000" b="1" dirty="0"/>
              <a:t>module </a:t>
            </a:r>
            <a:r>
              <a:rPr lang="nl-NL" altLang="nl-NL" sz="1000" b="1" dirty="0" smtClean="0"/>
              <a:t>32</a:t>
            </a:r>
            <a:endParaRPr lang="nl-NL" altLang="nl-NL" sz="1000" b="1" dirty="0"/>
          </a:p>
        </p:txBody>
      </p:sp>
    </p:spTree>
    <p:extLst>
      <p:ext uri="{BB962C8B-B14F-4D97-AF65-F5344CB8AC3E}">
        <p14:creationId xmlns:p14="http://schemas.microsoft.com/office/powerpoint/2010/main" val="122683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Box 38"/>
          <p:cNvSpPr txBox="1">
            <a:spLocks noChangeArrowheads="1"/>
          </p:cNvSpPr>
          <p:nvPr/>
        </p:nvSpPr>
        <p:spPr bwMode="auto">
          <a:xfrm>
            <a:off x="7125691" y="2403221"/>
            <a:ext cx="434975" cy="8302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b="1">
                <a:sym typeface="Symbol" panose="05050102010706020507" pitchFamily="18" charset="2"/>
              </a:rPr>
              <a:t>_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>
                <a:sym typeface="Symbol" panose="05050102010706020507" pitchFamily="18" charset="2"/>
              </a:rPr>
              <a:t>5</a:t>
            </a:r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3203575" y="2466975"/>
            <a:ext cx="93662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W     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800">
                <a:cs typeface="Arial" panose="020B0604020202020204" pitchFamily="34" charset="0"/>
              </a:rPr>
              <a:t>Z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555279" y="398463"/>
            <a:ext cx="2088159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A 4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A 6 5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A H V 7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A 9 6 4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5" name="Text Box 3"/>
          <p:cNvSpPr txBox="1">
            <a:spLocks noChangeArrowheads="1"/>
          </p:cNvSpPr>
          <p:nvPr/>
        </p:nvSpPr>
        <p:spPr bwMode="auto">
          <a:xfrm>
            <a:off x="4356100" y="2124075"/>
            <a:ext cx="2088108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10 6 5 2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u="sng" dirty="0" smtClean="0">
                <a:cs typeface="Arial" panose="020B0604020202020204" pitchFamily="34" charset="0"/>
              </a:rPr>
              <a:t>V</a:t>
            </a:r>
            <a:r>
              <a:rPr lang="nl-NL" altLang="nl-NL" sz="2400" dirty="0" smtClean="0">
                <a:cs typeface="Arial" panose="020B0604020202020204" pitchFamily="34" charset="0"/>
              </a:rPr>
              <a:t> 4 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B 10 8 4 2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8 7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7176" name="Text Box 2"/>
          <p:cNvSpPr txBox="1">
            <a:spLocks noChangeArrowheads="1"/>
          </p:cNvSpPr>
          <p:nvPr/>
        </p:nvSpPr>
        <p:spPr bwMode="auto">
          <a:xfrm>
            <a:off x="899592" y="2124075"/>
            <a:ext cx="2088083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V B 8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spc="-100" dirty="0" smtClean="0">
                <a:cs typeface="Arial" panose="020B0604020202020204" pitchFamily="34" charset="0"/>
              </a:rPr>
              <a:t>H B 10 8 7 3</a:t>
            </a:r>
            <a:endParaRPr lang="nl-NL" altLang="nl-NL" sz="2400" spc="-1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3</a:t>
            </a:r>
            <a:endParaRPr lang="nl-NL" altLang="nl-NL" sz="2400" dirty="0">
              <a:cs typeface="Arial" panose="020B0604020202020204" pitchFamily="34" charset="0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V 5 3</a:t>
            </a:r>
            <a:endParaRPr lang="nl-NL" altLang="nl-NL" sz="2400" dirty="0">
              <a:cs typeface="Arial" panose="020B0604020202020204" pitchFamily="34" charset="0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555279" y="3851275"/>
            <a:ext cx="2088159" cy="16250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altLang="nl-NL" sz="2400" dirty="0" smtClean="0">
                <a:cs typeface="Arial" panose="020B0604020202020204" pitchFamily="34" charset="0"/>
              </a:rPr>
              <a:t>H 9 7 3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altLang="nl-NL" sz="2400" dirty="0" smtClean="0">
                <a:cs typeface="Arial" panose="020B0604020202020204" pitchFamily="34" charset="0"/>
              </a:rPr>
              <a:t>9 2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altLang="nl-NL" sz="2400" dirty="0" smtClean="0">
                <a:cs typeface="Arial" panose="020B0604020202020204" pitchFamily="34" charset="0"/>
              </a:rPr>
              <a:t>9 6 5</a:t>
            </a:r>
          </a:p>
          <a:p>
            <a:pPr eaLnBrk="1" hangingPunct="1">
              <a:spcBef>
                <a:spcPct val="5000"/>
              </a:spcBef>
              <a:buFontTx/>
              <a:buNone/>
              <a:defRPr/>
            </a:pP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altLang="nl-NL" sz="2400" dirty="0" smtClean="0">
                <a:cs typeface="Arial" panose="020B0604020202020204" pitchFamily="34" charset="0"/>
              </a:rPr>
              <a:t>H B 10 2</a:t>
            </a:r>
          </a:p>
        </p:txBody>
      </p:sp>
      <p:sp>
        <p:nvSpPr>
          <p:cNvPr id="17" name="Tekstvak 5"/>
          <p:cNvSpPr txBox="1">
            <a:spLocks noChangeArrowheads="1"/>
          </p:cNvSpPr>
          <p:nvPr/>
        </p:nvSpPr>
        <p:spPr bwMode="auto">
          <a:xfrm>
            <a:off x="684213" y="0"/>
            <a:ext cx="1295400" cy="461665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/>
              <a:t>spel </a:t>
            </a:r>
            <a:r>
              <a:rPr lang="nl-NL" altLang="nl-NL" sz="2400" dirty="0" smtClean="0"/>
              <a:t>4</a:t>
            </a:r>
            <a:endParaRPr lang="nl-NL" altLang="nl-NL" sz="2400" dirty="0"/>
          </a:p>
        </p:txBody>
      </p:sp>
      <p:sp>
        <p:nvSpPr>
          <p:cNvPr id="21" name="Tekstvak 5"/>
          <p:cNvSpPr txBox="1">
            <a:spLocks noChangeArrowheads="1"/>
          </p:cNvSpPr>
          <p:nvPr/>
        </p:nvSpPr>
        <p:spPr bwMode="auto">
          <a:xfrm>
            <a:off x="899592" y="1172472"/>
            <a:ext cx="1079500" cy="849463"/>
          </a:xfrm>
          <a:prstGeom prst="rect">
            <a:avLst/>
          </a:prstGeom>
          <a:solidFill>
            <a:srgbClr val="F3C48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D22228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 smtClean="0"/>
              <a:t>Noord</a:t>
            </a:r>
            <a:endParaRPr lang="nl-NL" altLang="nl-NL" sz="2400" dirty="0"/>
          </a:p>
          <a:p>
            <a:pPr algn="ctr"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3</a:t>
            </a:r>
            <a:r>
              <a:rPr lang="nl-NL" altLang="nl-NL" sz="2000" dirty="0" smtClean="0">
                <a:sym typeface="Symbol" panose="05050102010706020507" pitchFamily="18" charset="2"/>
              </a:rPr>
              <a:t>SA</a:t>
            </a:r>
            <a:endParaRPr lang="nl-NL" altLang="nl-NL" sz="2000" dirty="0"/>
          </a:p>
        </p:txBody>
      </p:sp>
      <p:sp>
        <p:nvSpPr>
          <p:cNvPr id="22" name="Text Box 38"/>
          <p:cNvSpPr txBox="1">
            <a:spLocks noChangeArrowheads="1"/>
          </p:cNvSpPr>
          <p:nvPr/>
        </p:nvSpPr>
        <p:spPr bwMode="auto">
          <a:xfrm>
            <a:off x="6514504" y="398463"/>
            <a:ext cx="1222375" cy="23082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>
                <a:sym typeface="Symbol" panose="05050102010706020507" pitchFamily="18" charset="2"/>
              </a:rPr>
              <a:t>vaste slagen</a:t>
            </a:r>
            <a:endParaRPr lang="nl-NL" altLang="nl-NL" sz="200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</a:t>
            </a:r>
            <a:endParaRPr lang="nl-NL" altLang="nl-NL" sz="240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endParaRPr lang="nl-NL" altLang="nl-NL" sz="240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</a:t>
            </a:r>
            <a:endParaRPr lang="nl-NL" altLang="nl-NL" sz="240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endParaRPr lang="nl-NL" altLang="nl-NL" sz="2400">
              <a:sym typeface="Symbol" panose="05050102010706020507" pitchFamily="18" charset="2"/>
            </a:endParaRPr>
          </a:p>
        </p:txBody>
      </p:sp>
      <p:sp>
        <p:nvSpPr>
          <p:cNvPr id="23" name="Text Box 38"/>
          <p:cNvSpPr txBox="1">
            <a:spLocks noChangeArrowheads="1"/>
          </p:cNvSpPr>
          <p:nvPr/>
        </p:nvSpPr>
        <p:spPr bwMode="auto">
          <a:xfrm>
            <a:off x="7125691" y="1138238"/>
            <a:ext cx="398463" cy="15684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sym typeface="Symbol" panose="05050102010706020507" pitchFamily="18" charset="2"/>
              </a:rPr>
              <a:t>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sym typeface="Symbol" panose="05050102010706020507" pitchFamily="18" charset="2"/>
              </a:rPr>
              <a:t>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sym typeface="Symbol" panose="05050102010706020507" pitchFamily="18" charset="2"/>
              </a:rPr>
              <a:t>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sym typeface="Symbol" panose="05050102010706020507" pitchFamily="18" charset="2"/>
              </a:rPr>
              <a:t>0</a:t>
            </a: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4859338" y="3860800"/>
            <a:ext cx="4284662" cy="1938992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u="sng" dirty="0"/>
              <a:t>speelplan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/>
              <a:t>N neemt pas de 3</a:t>
            </a:r>
            <a:r>
              <a:rPr lang="nl-NL" altLang="nl-NL" sz="2400" baseline="30000" dirty="0" smtClean="0"/>
              <a:t>e</a:t>
            </a:r>
            <a:r>
              <a:rPr lang="nl-NL" altLang="nl-NL" sz="2400" dirty="0" smtClean="0"/>
              <a:t> 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altLang="nl-NL" sz="2400" dirty="0" smtClean="0"/>
              <a:t>-slag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nl-NL" altLang="nl-NL" sz="2400" dirty="0" smtClean="0">
                <a:sym typeface="Symbol" panose="05050102010706020507" pitchFamily="18" charset="2"/>
              </a:rPr>
              <a:t>-over west snijden (west is de gevaarlijke hand!)</a:t>
            </a:r>
            <a:endParaRPr lang="nl-NL" altLang="nl-NL" sz="2400" dirty="0"/>
          </a:p>
          <a:p>
            <a:pPr algn="r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Wingdings" panose="05000000000000000000" pitchFamily="2" charset="2"/>
              </a:rPr>
              <a:t> </a:t>
            </a:r>
            <a:r>
              <a:rPr lang="nl-NL" altLang="nl-NL" sz="2400" dirty="0" smtClean="0"/>
              <a:t>10 </a:t>
            </a:r>
            <a:r>
              <a:rPr lang="nl-NL" altLang="nl-NL" sz="2400" dirty="0"/>
              <a:t>slagen </a:t>
            </a:r>
          </a:p>
        </p:txBody>
      </p:sp>
      <p:sp>
        <p:nvSpPr>
          <p:cNvPr id="26" name="Text Box 38"/>
          <p:cNvSpPr txBox="1">
            <a:spLocks noChangeArrowheads="1"/>
          </p:cNvSpPr>
          <p:nvPr/>
        </p:nvSpPr>
        <p:spPr bwMode="auto">
          <a:xfrm>
            <a:off x="1044575" y="3864853"/>
            <a:ext cx="1294804" cy="1200329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>
                <a:sym typeface="Symbol" panose="05050102010706020507" pitchFamily="18" charset="2"/>
              </a:rPr>
              <a:t>kans-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kaarten</a:t>
            </a:r>
            <a:endParaRPr lang="nl-NL" altLang="nl-NL" sz="24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nl-NL" altLang="nl-NL" sz="2400" dirty="0" smtClean="0">
                <a:sym typeface="Symbol" panose="05050102010706020507" pitchFamily="18" charset="2"/>
              </a:rPr>
              <a:t>B10/9</a:t>
            </a:r>
            <a:endParaRPr lang="nl-NL" altLang="nl-NL" sz="2400" dirty="0">
              <a:sym typeface="Symbol" panose="05050102010706020507" pitchFamily="18" charset="2"/>
            </a:endParaRPr>
          </a:p>
        </p:txBody>
      </p:sp>
      <p:sp>
        <p:nvSpPr>
          <p:cNvPr id="27" name="Text Box 38"/>
          <p:cNvSpPr txBox="1">
            <a:spLocks noChangeArrowheads="1"/>
          </p:cNvSpPr>
          <p:nvPr/>
        </p:nvSpPr>
        <p:spPr bwMode="auto">
          <a:xfrm>
            <a:off x="5724128" y="398463"/>
            <a:ext cx="790376" cy="46166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400" dirty="0" smtClean="0">
                <a:sym typeface="Symbol" panose="05050102010706020507" pitchFamily="18" charset="2"/>
              </a:rPr>
              <a:t>NZ</a:t>
            </a:r>
            <a:endParaRPr lang="nl-NL" altLang="nl-NL" sz="2400" dirty="0">
              <a:sym typeface="Symbol" panose="05050102010706020507" pitchFamily="18" charset="2"/>
            </a:endParaRPr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0" y="765175"/>
            <a:ext cx="684213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VmB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b="1" dirty="0"/>
              <a:t>extra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nl-NL" altLang="nl-NL" sz="1000" b="1" dirty="0"/>
              <a:t>module </a:t>
            </a:r>
            <a:r>
              <a:rPr lang="nl-NL" altLang="nl-NL" sz="1000" b="1" dirty="0" smtClean="0"/>
              <a:t>32</a:t>
            </a:r>
            <a:endParaRPr lang="nl-NL" altLang="nl-NL" sz="1000" b="1" dirty="0"/>
          </a:p>
        </p:txBody>
      </p:sp>
    </p:spTree>
    <p:extLst>
      <p:ext uri="{BB962C8B-B14F-4D97-AF65-F5344CB8AC3E}">
        <p14:creationId xmlns:p14="http://schemas.microsoft.com/office/powerpoint/2010/main" val="2104699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nl-NL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nl-NL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21383</TotalTime>
  <Words>2115</Words>
  <Application>Microsoft Office PowerPoint</Application>
  <PresentationFormat>Diavoorstelling (4:3)</PresentationFormat>
  <Paragraphs>746</Paragraphs>
  <Slides>17</Slides>
  <Notes>17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23" baseType="lpstr">
      <vt:lpstr>Arial</vt:lpstr>
      <vt:lpstr>Symbol</vt:lpstr>
      <vt:lpstr>Times New Roman</vt:lpstr>
      <vt:lpstr>Verdana</vt:lpstr>
      <vt:lpstr>Wingdings</vt:lpstr>
      <vt:lpstr>Standaardontwerp</vt:lpstr>
      <vt:lpstr>Verder met Bridge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Verder met Bridge</dc:title>
  <dc:creator>Kees Ooijevaar</dc:creator>
  <cp:keywords>Oefenspellen BOBextra</cp:keywords>
  <cp:lastModifiedBy>Kees Ooijevaar</cp:lastModifiedBy>
  <cp:revision>902</cp:revision>
  <dcterms:created xsi:type="dcterms:W3CDTF">2007-06-27T21:34:40Z</dcterms:created>
  <dcterms:modified xsi:type="dcterms:W3CDTF">2024-12-26T21:06:07Z</dcterms:modified>
</cp:coreProperties>
</file>